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2"/>
  </p:notesMasterIdLst>
  <p:handoutMasterIdLst>
    <p:handoutMasterId r:id="rId63"/>
  </p:handoutMasterIdLst>
  <p:sldIdLst>
    <p:sldId id="256" r:id="rId5"/>
    <p:sldId id="315" r:id="rId6"/>
    <p:sldId id="307" r:id="rId7"/>
    <p:sldId id="318" r:id="rId8"/>
    <p:sldId id="317" r:id="rId9"/>
    <p:sldId id="326" r:id="rId10"/>
    <p:sldId id="327" r:id="rId11"/>
    <p:sldId id="328" r:id="rId12"/>
    <p:sldId id="320" r:id="rId13"/>
    <p:sldId id="321" r:id="rId14"/>
    <p:sldId id="330" r:id="rId15"/>
    <p:sldId id="323" r:id="rId16"/>
    <p:sldId id="322" r:id="rId17"/>
    <p:sldId id="331" r:id="rId18"/>
    <p:sldId id="333" r:id="rId19"/>
    <p:sldId id="336" r:id="rId20"/>
    <p:sldId id="335" r:id="rId21"/>
    <p:sldId id="332" r:id="rId22"/>
    <p:sldId id="337" r:id="rId23"/>
    <p:sldId id="338" r:id="rId24"/>
    <p:sldId id="339" r:id="rId25"/>
    <p:sldId id="340" r:id="rId26"/>
    <p:sldId id="342" r:id="rId27"/>
    <p:sldId id="348" r:id="rId28"/>
    <p:sldId id="349" r:id="rId29"/>
    <p:sldId id="343" r:id="rId30"/>
    <p:sldId id="344" r:id="rId31"/>
    <p:sldId id="350" r:id="rId32"/>
    <p:sldId id="345" r:id="rId33"/>
    <p:sldId id="353" r:id="rId34"/>
    <p:sldId id="354" r:id="rId35"/>
    <p:sldId id="351" r:id="rId36"/>
    <p:sldId id="346" r:id="rId37"/>
    <p:sldId id="357" r:id="rId38"/>
    <p:sldId id="356" r:id="rId39"/>
    <p:sldId id="359" r:id="rId40"/>
    <p:sldId id="360" r:id="rId41"/>
    <p:sldId id="361" r:id="rId42"/>
    <p:sldId id="347" r:id="rId43"/>
    <p:sldId id="362" r:id="rId44"/>
    <p:sldId id="366" r:id="rId45"/>
    <p:sldId id="363" r:id="rId46"/>
    <p:sldId id="365" r:id="rId47"/>
    <p:sldId id="329" r:id="rId48"/>
    <p:sldId id="367" r:id="rId49"/>
    <p:sldId id="368" r:id="rId50"/>
    <p:sldId id="370" r:id="rId51"/>
    <p:sldId id="369" r:id="rId52"/>
    <p:sldId id="364" r:id="rId53"/>
    <p:sldId id="371" r:id="rId54"/>
    <p:sldId id="372" r:id="rId55"/>
    <p:sldId id="334" r:id="rId56"/>
    <p:sldId id="373" r:id="rId57"/>
    <p:sldId id="308" r:id="rId58"/>
    <p:sldId id="316" r:id="rId59"/>
    <p:sldId id="293" r:id="rId60"/>
    <p:sldId id="306" r:id="rId61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8" autoAdjust="0"/>
    <p:restoredTop sz="79540" autoAdjust="0"/>
  </p:normalViewPr>
  <p:slideViewPr>
    <p:cSldViewPr snapToGrid="0">
      <p:cViewPr varScale="1">
        <p:scale>
          <a:sx n="88" d="100"/>
          <a:sy n="88" d="100"/>
        </p:scale>
        <p:origin x="1698" y="84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27/01/2026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imoore/intro-to-exploratory-data-analysis-eda-in-python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DF1F-118F-9EFC-3577-7429ED1D2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D29ACC-B751-4FF9-B86B-DACEC5596C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5139CB-3A7D-5CE4-9BA2-C36ED2972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correto é </a:t>
            </a:r>
            <a:r>
              <a:rPr lang="pt-BR" b="1" dirty="0"/>
              <a:t>aprender o valor de imputação no treino</a:t>
            </a:r>
            <a:r>
              <a:rPr lang="pt-BR" dirty="0"/>
              <a:t> e aplicar no teste.</a:t>
            </a:r>
          </a:p>
          <a:p>
            <a:r>
              <a:rPr lang="pt-BR" dirty="0"/>
              <a:t>mas em machine learning o ideal é calcular a média </a:t>
            </a:r>
            <a:r>
              <a:rPr lang="pt-BR" b="1" dirty="0"/>
              <a:t>só no conjunto de treino</a:t>
            </a:r>
            <a:r>
              <a:rPr lang="pt-BR" dirty="0"/>
              <a:t> (para evitar </a:t>
            </a:r>
            <a:r>
              <a:rPr lang="pt-BR" i="1" dirty="0"/>
              <a:t>data </a:t>
            </a:r>
            <a:r>
              <a:rPr lang="pt-BR" i="1" dirty="0" err="1"/>
              <a:t>leakage</a:t>
            </a:r>
            <a:r>
              <a:rPr lang="pt-BR" dirty="0"/>
              <a:t>),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B0B1D-009E-3C23-925B-9373046886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108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031E0-FDAA-5343-05EB-B0108BFE9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82AE94-3ED7-98C2-30EB-4B23B764D7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CF7ED5-065D-9C39-2A40-50EFDC4B5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BFCC8-B8A4-A885-9BFD-A0BD76DAF8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970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10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2A679-CE06-9D11-4088-69773CB21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AC2CDE-94AE-2F59-C081-7064204B65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BC198C-1C48-B3C1-3730-972E74B0C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01B4E-0762-5A65-1DE1-998DFDF9A0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416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Pode ser uma falha de hardware ou incêndio real.</a:t>
            </a:r>
          </a:p>
          <a:p>
            <a:endParaRPr lang="pt-BR" dirty="0"/>
          </a:p>
          <a:p>
            <a:r>
              <a:rPr lang="pt-BR" dirty="0"/>
              <a:t>outlier é um </a:t>
            </a:r>
            <a:r>
              <a:rPr lang="pt-BR" b="1" dirty="0"/>
              <a:t>ruído</a:t>
            </a:r>
            <a:r>
              <a:rPr lang="pt-BR" dirty="0"/>
              <a:t> (erro de sensor/digitação) ou é um </a:t>
            </a:r>
            <a:r>
              <a:rPr lang="pt-BR" b="1" dirty="0"/>
              <a:t>insight</a:t>
            </a:r>
            <a:r>
              <a:rPr lang="pt-BR" dirty="0"/>
              <a:t> (um caso raro que preciso estudar)?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8785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706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4873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50262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O </a:t>
            </a:r>
            <a:r>
              <a:rPr lang="pt-BR" b="1" dirty="0"/>
              <a:t>1,5</a:t>
            </a:r>
            <a:r>
              <a:rPr lang="pt-BR" dirty="0"/>
              <a:t> foi escolhido para funcionar bem em muitos cenários “normais” (não é uma lei da natureza; é uma heurística).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60450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8838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Curadoria é a função de </a:t>
            </a:r>
            <a:r>
              <a:rPr lang="pt-BR" b="1" dirty="0">
                <a:effectLst/>
              </a:rPr>
              <a:t>cuidar, selecionar, organizar e apresentar</a:t>
            </a:r>
            <a:r>
              <a:rPr lang="pt-BR" dirty="0"/>
              <a:t> um conjunto de obras, informações ou projetos, criando uma narrativa ou contexto significativo para o público.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55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Boxplot</a:t>
            </a:r>
            <a:r>
              <a:rPr lang="pt-BR" dirty="0"/>
              <a:t> (IQR) -&gt; usado quando as dados tem distribuições assimétricas</a:t>
            </a:r>
          </a:p>
          <a:p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52122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2BE96-2C19-C317-F345-A0F58B3AC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B9F738-3641-982D-DF14-18CC25D5B3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C21A17-E161-087C-8FF0-420CD8108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E132E-3E69-8E11-2C3C-D362D683B4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3498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Agora que sabemos como detectar </a:t>
            </a:r>
            <a:r>
              <a:rPr lang="pt-BR" i="1" dirty="0"/>
              <a:t>outliers</a:t>
            </a:r>
            <a:r>
              <a:rPr lang="pt-BR" dirty="0"/>
              <a:t>, veremos como removê-los dos dados.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039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7051A-A66A-B286-1A74-E308F2644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8D327E-B406-7B9D-0E9B-F7881E757B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219ACF-7FA1-B46B-AACB-1959558078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Agora que sabemos como detectar </a:t>
            </a:r>
            <a:r>
              <a:rPr lang="pt-BR" i="1" dirty="0"/>
              <a:t>outliers</a:t>
            </a:r>
            <a:r>
              <a:rPr lang="pt-BR" dirty="0"/>
              <a:t>, veremos como removê-los dos dados.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1B479F-5E22-C1A5-F869-73193D8A00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40099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Apoiar decisões de modelagem</a:t>
            </a:r>
          </a:p>
          <a:p>
            <a:r>
              <a:rPr lang="pt-BR" dirty="0"/>
              <a:t>Relações entre variáveis ajudam a:</a:t>
            </a:r>
          </a:p>
          <a:p>
            <a:r>
              <a:rPr lang="pt-BR" dirty="0"/>
              <a:t>selecionar atributos relevantes</a:t>
            </a:r>
          </a:p>
          <a:p>
            <a:r>
              <a:rPr lang="pt-BR" dirty="0"/>
              <a:t>remover variáveis redundantes</a:t>
            </a:r>
          </a:p>
          <a:p>
            <a:r>
              <a:rPr lang="pt-BR" dirty="0"/>
              <a:t>detectar </a:t>
            </a:r>
            <a:r>
              <a:rPr lang="pt-BR" dirty="0" err="1"/>
              <a:t>multicolinearidade</a:t>
            </a:r>
            <a:endParaRPr lang="pt-BR" dirty="0"/>
          </a:p>
          <a:p>
            <a:r>
              <a:rPr lang="pt-BR" dirty="0"/>
              <a:t>escolher modelos adequados</a:t>
            </a:r>
          </a:p>
          <a:p>
            <a:r>
              <a:rPr lang="pt-BR" dirty="0"/>
              <a:t>📌 Exemplo:</a:t>
            </a:r>
          </a:p>
          <a:p>
            <a:r>
              <a:rPr lang="pt-BR" dirty="0"/>
              <a:t>Forte correlação linear → regressão linear pode funcionar bem</a:t>
            </a:r>
          </a:p>
          <a:p>
            <a:r>
              <a:rPr lang="pt-BR" dirty="0"/>
              <a:t>Relação não linear → árvore, kernel, redes neurais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7712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69984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O Perigo da "</a:t>
            </a:r>
            <a:r>
              <a:rPr lang="pt-BR" b="1" dirty="0" err="1"/>
              <a:t>Multicolinearidade</a:t>
            </a:r>
            <a:r>
              <a:rPr lang="pt-BR" b="1" dirty="0"/>
              <a:t>":</a:t>
            </a:r>
            <a:r>
              <a:rPr lang="pt-BR" dirty="0"/>
              <a:t> se duas variáveis têm correlação </a:t>
            </a:r>
            <a:r>
              <a:rPr lang="pt-BR" b="1" dirty="0"/>
              <a:t>0.99</a:t>
            </a:r>
            <a:r>
              <a:rPr lang="pt-BR" dirty="0"/>
              <a:t> (como "Temperatura em Celsius" e "Temperatura em Fahrenheit"), não precisamos de ambas. Manter as duas é redundância de dados e desperdício de processamento.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8398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548C73-FE80-5A0E-AAB2-6D53AC553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8E4991-67A5-838C-479A-DBC8EEE20D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7E5373-528E-2363-FE2C-9960A8C1CC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5398A-7ACA-77A5-3109-0D06C4E610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8517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79319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9855B7-5069-F4EA-7D8D-C2E11DE6D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DBEDFA-01C1-8616-0BC3-58DC0D444A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E64029-3D6C-E721-56B6-DF4DCC5A7A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A68BD-068A-E78C-86BD-39777B2E95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51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7204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Taxonomia: </a:t>
            </a:r>
            <a:r>
              <a:rPr lang="pt-B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ciência ou técnica de classificação.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7386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Referencias</a:t>
            </a:r>
          </a:p>
          <a:p>
            <a:r>
              <a:rPr lang="pt-BR" dirty="0">
                <a:hlinkClick r:id="rId3"/>
              </a:rPr>
              <a:t>[1] https://www.kaggle.com/code/imoore/intro-to-exploratory-data-analysis-eda-in-python</a:t>
            </a:r>
            <a:endParaRPr lang="pt-BR" dirty="0"/>
          </a:p>
          <a:p>
            <a:r>
              <a:rPr lang="pt-BR" dirty="0"/>
              <a:t>[2] https://www.kaggle.com/code/rpsuraj/outlier-detection-techniques-simplified</a:t>
            </a:r>
          </a:p>
          <a:p>
            <a:r>
              <a:rPr lang="pt-BR" dirty="0"/>
              <a:t>[3] https://towardsdatascience.com/an-extensive-guide-to-exploratory-data-analysis-ddd99a03199e/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54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144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42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622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Quartis são </a:t>
            </a:r>
            <a:r>
              <a:rPr lang="pt-BR" b="1" dirty="0"/>
              <a:t>valores que dividem um conjunto de dados ordenado em quatro partes iguais</a:t>
            </a:r>
            <a:r>
              <a:rPr lang="pt-BR" dirty="0"/>
              <a:t>, cada uma contendo </a:t>
            </a:r>
            <a:r>
              <a:rPr lang="pt-BR" b="1" dirty="0"/>
              <a:t>25%</a:t>
            </a:r>
            <a:r>
              <a:rPr lang="pt-BR" dirty="0"/>
              <a:t> das observações.</a:t>
            </a:r>
          </a:p>
          <a:p>
            <a:endParaRPr lang="pt-BR" dirty="0"/>
          </a:p>
          <a:p>
            <a:r>
              <a:rPr lang="pt-BR" b="1" dirty="0"/>
              <a:t>Os quatro quartis</a:t>
            </a:r>
          </a:p>
          <a:p>
            <a:r>
              <a:rPr lang="pt-BR" b="1" dirty="0"/>
              <a:t>Q1 (1º quartil)</a:t>
            </a:r>
            <a:r>
              <a:rPr lang="pt-BR" dirty="0"/>
              <a:t> → 25%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Q2 (2º quartil)</a:t>
            </a:r>
            <a:r>
              <a:rPr lang="pt-BR" dirty="0"/>
              <a:t> → 50%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  <a:br>
              <a:rPr lang="pt-BR" dirty="0"/>
            </a:br>
            <a:r>
              <a:rPr lang="pt-BR" dirty="0"/>
              <a:t>👉 é a </a:t>
            </a:r>
            <a:r>
              <a:rPr lang="pt-BR" b="1" dirty="0"/>
              <a:t>mediana</a:t>
            </a:r>
            <a:endParaRPr lang="pt-BR" dirty="0"/>
          </a:p>
          <a:p>
            <a:r>
              <a:rPr lang="pt-BR" b="1" dirty="0"/>
              <a:t>Q3 (3º quartil)</a:t>
            </a:r>
            <a:r>
              <a:rPr lang="pt-BR" dirty="0"/>
              <a:t> → 75%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Q4</a:t>
            </a:r>
            <a:r>
              <a:rPr lang="pt-BR" dirty="0"/>
              <a:t> → valor máximo (às vezes citado informalmente)</a:t>
            </a:r>
          </a:p>
          <a:p>
            <a:endParaRPr lang="en-US" dirty="0"/>
          </a:p>
          <a:p>
            <a:r>
              <a:rPr lang="en-US" dirty="0" err="1"/>
              <a:t>Exemplo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https://colab.research.google.com/github/zz4fap/c24_inteligencia_artificial/blob/master/notebooks/intro_eda.ipynb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302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</a:t>
            </a:r>
            <a:r>
              <a:rPr lang="pt-BR" dirty="0"/>
              <a:t> significa: </a:t>
            </a:r>
            <a:r>
              <a:rPr lang="pt-BR" b="1" dirty="0"/>
              <a:t>faça a alteração diretamente no próprio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df</a:t>
            </a:r>
            <a:r>
              <a:rPr lang="pt-BR" dirty="0"/>
              <a:t>, sem criar (nem precisar atribuir)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035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Média</a:t>
            </a:r>
            <a:r>
              <a:rPr lang="pt-BR" dirty="0"/>
              <a:t>: bem sensível a outliers ✅ (puxa para o extremo)</a:t>
            </a:r>
          </a:p>
          <a:p>
            <a:r>
              <a:rPr lang="pt-BR" b="1" dirty="0"/>
              <a:t>Mediana</a:t>
            </a:r>
            <a:r>
              <a:rPr lang="pt-BR" dirty="0"/>
              <a:t>: pouco sensível ✅ (robusta)</a:t>
            </a:r>
          </a:p>
          <a:p>
            <a:r>
              <a:rPr lang="pt-BR" b="1" dirty="0"/>
              <a:t>Moda</a:t>
            </a:r>
            <a:r>
              <a:rPr lang="pt-BR" dirty="0"/>
              <a:t>: geralmente insensível ✅ (depende de frequência)</a:t>
            </a:r>
          </a:p>
          <a:p>
            <a:endParaRPr lang="pt-BR" dirty="0"/>
          </a:p>
          <a:p>
            <a:r>
              <a:rPr lang="pt-BR" dirty="0"/>
              <a:t>A </a:t>
            </a:r>
            <a:r>
              <a:rPr lang="pt-BR" b="1" dirty="0"/>
              <a:t>moda</a:t>
            </a:r>
            <a:r>
              <a:rPr lang="pt-BR" dirty="0"/>
              <a:t> é o </a:t>
            </a:r>
            <a:r>
              <a:rPr lang="pt-BR" b="1" dirty="0"/>
              <a:t>valor mais frequente</a:t>
            </a:r>
            <a:r>
              <a:rPr lang="pt-BR" dirty="0"/>
              <a:t>. Um outlier costuma ser um valor </a:t>
            </a:r>
            <a:r>
              <a:rPr lang="pt-BR" b="1" dirty="0"/>
              <a:t>raro</a:t>
            </a:r>
            <a:r>
              <a:rPr lang="pt-BR" dirty="0"/>
              <a:t> (aparece 1 vez ou pouquíssimas), então </a:t>
            </a:r>
            <a:r>
              <a:rPr lang="pt-BR" b="1" dirty="0"/>
              <a:t>não muda</a:t>
            </a:r>
            <a:r>
              <a:rPr lang="pt-BR" dirty="0"/>
              <a:t> qual valor aparece mais.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068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92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jpeg"/><Relationship Id="rId4" Type="http://schemas.openxmlformats.org/officeDocument/2006/relationships/image" Target="../media/image4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A. P. de Figueiredo</a:t>
            </a:r>
          </a:p>
          <a:p>
            <a:r>
              <a:rPr lang="pt-BR" dirty="0">
                <a:hlinkClick r:id="rId3"/>
              </a:rPr>
              <a:t>felipe.figueiredo@Inatel.br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597971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1" y="836433"/>
            <a:ext cx="11201400" cy="2690156"/>
          </a:xfrm>
        </p:spPr>
        <p:txBody>
          <a:bodyPr anchor="ctr">
            <a:noAutofit/>
          </a:bodyPr>
          <a:lstStyle/>
          <a:p>
            <a:r>
              <a:rPr lang="pt-BR" sz="6600" dirty="0"/>
              <a:t>C24 - Inteligência Artificial:</a:t>
            </a:r>
            <a:br>
              <a:rPr lang="pt-BR" sz="7200" dirty="0"/>
            </a:br>
            <a:r>
              <a:rPr lang="pt-BR" sz="7200" b="1" dirty="0"/>
              <a:t>Análise Exploratória de Dados (EDA)</a:t>
            </a:r>
            <a:endParaRPr lang="pt-BR" sz="7200" b="1" i="1" dirty="0"/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AF97-908A-27C3-C4BD-6C757E93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DB3AA-57FC-C53D-D2FA-FDB4A086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Alguns problemas comuns que podemos encontrar nos dados são:</a:t>
            </a:r>
          </a:p>
          <a:p>
            <a:r>
              <a:rPr lang="pt-BR" dirty="0"/>
              <a:t>Valores irrelevantes</a:t>
            </a:r>
          </a:p>
          <a:p>
            <a:r>
              <a:rPr lang="pt-BR" dirty="0"/>
              <a:t>Duplicatas</a:t>
            </a:r>
          </a:p>
          <a:p>
            <a:r>
              <a:rPr lang="pt-BR" dirty="0"/>
              <a:t>Valores faltantes</a:t>
            </a:r>
          </a:p>
          <a:p>
            <a:r>
              <a:rPr lang="pt-BR" dirty="0"/>
              <a:t>Tipos inconsistentes (e.g., número como texto, datas quebradas)</a:t>
            </a:r>
          </a:p>
          <a:p>
            <a:r>
              <a:rPr lang="pt-BR" i="1" dirty="0"/>
              <a:t>Outliers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dirty="0"/>
              <a:t>Vamos ver como lidar com cada um deles na sequência.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CFE02-9BA3-957A-23D7-D192DD1BE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EE10-7B82-C5D0-CCBD-F870B8B44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irrelevantes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59FFC-CA70-6469-FA1A-0E43BEFC5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ideia é manter colunas que ajudem o objetivo do problema e remover as que atrapalham.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</a:rPr>
              <a:t>df.drop</a:t>
            </a:r>
            <a:r>
              <a:rPr lang="en-US" dirty="0">
                <a:latin typeface="Consolas" panose="020B0609020204030204" pitchFamily="49" charset="0"/>
              </a:rPr>
              <a:t>(['Column 1', ‘Column 2', ‘Column N'], axis=1)</a:t>
            </a:r>
            <a:endParaRPr lang="pt-BR" dirty="0"/>
          </a:p>
          <a:p>
            <a:r>
              <a:rPr lang="pt-BR" dirty="0"/>
              <a:t>Alguns motivos para eliminar colunas: </a:t>
            </a:r>
            <a:r>
              <a:rPr lang="pt-BR" dirty="0" err="1"/>
              <a:t>IDs</a:t>
            </a:r>
            <a:r>
              <a:rPr lang="pt-BR" dirty="0"/>
              <a:t>, </a:t>
            </a:r>
            <a:r>
              <a:rPr lang="pt-BR" i="1" dirty="0" err="1"/>
              <a:t>timestamps</a:t>
            </a:r>
            <a:r>
              <a:rPr lang="pt-BR" dirty="0"/>
              <a:t>, coluna com valores constantes, coluna com muitos valores faltantes, colunas redundantes, etc.</a:t>
            </a:r>
          </a:p>
        </p:txBody>
      </p:sp>
    </p:spTree>
    <p:extLst>
      <p:ext uri="{BB962C8B-B14F-4D97-AF65-F5344CB8AC3E}">
        <p14:creationId xmlns:p14="http://schemas.microsoft.com/office/powerpoint/2010/main" val="2804354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D3B9-5DC6-D790-F6E9-E0118626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duplicatas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FBC8F-42F3-78B3-8341-623E5419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Quantas linhas duplicadas existem?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df.duplicated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Encontrar e remover linhas duplicadas: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df.drop_duplicates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`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/>
              <a:t>` faz a alteração diretamente no próprio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/>
              <a:t>, sem criar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115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29" cy="5032375"/>
          </a:xfrm>
        </p:spPr>
        <p:txBody>
          <a:bodyPr>
            <a:normAutofit/>
          </a:bodyPr>
          <a:lstStyle/>
          <a:p>
            <a:r>
              <a:rPr lang="pt-BR" dirty="0"/>
              <a:t>Quantos valores estão faltando?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df.isnull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linhas ou colunas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inplace</a:t>
            </a:r>
            <a:r>
              <a:rPr lang="en-US" sz="2400" dirty="0">
                <a:latin typeface="Consolas" panose="020B0609020204030204" pitchFamily="49" charset="0"/>
              </a:rPr>
              <a:t>=True)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2800" dirty="0"/>
              <a:t>OBS.: altera o </a:t>
            </a:r>
            <a:r>
              <a:rPr lang="en-US" sz="2400" dirty="0" err="1">
                <a:latin typeface="Consolas" panose="020B0609020204030204" pitchFamily="49" charset="0"/>
              </a:rPr>
              <a:t>df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800" dirty="0"/>
              <a:t>original.</a:t>
            </a:r>
          </a:p>
        </p:txBody>
      </p:sp>
    </p:spTree>
    <p:extLst>
      <p:ext uri="{BB962C8B-B14F-4D97-AF65-F5344CB8AC3E}">
        <p14:creationId xmlns:p14="http://schemas.microsoft.com/office/powerpoint/2010/main" val="2819577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660" y="1825624"/>
            <a:ext cx="8301170" cy="5032375"/>
          </a:xfrm>
        </p:spPr>
        <p:txBody>
          <a:bodyPr>
            <a:normAutofit lnSpcReduction="10000"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Preencher (imputar) com a média, a moda ou a mediana: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Média</a:t>
            </a:r>
            <a:r>
              <a:rPr lang="pt-BR" dirty="0"/>
              <a:t>: É a soma de todos os valores dividida pela quantidade total de elementos.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Sensível à </a:t>
            </a:r>
            <a:r>
              <a:rPr lang="pt-BR" i="1" dirty="0"/>
              <a:t>outliers</a:t>
            </a:r>
            <a:r>
              <a:rPr lang="pt-BR" dirty="0"/>
              <a:t>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Mediana</a:t>
            </a:r>
            <a:r>
              <a:rPr lang="pt-BR" dirty="0"/>
              <a:t>: É o valor que ocupa a posição central de um conjunto de dados ordenado. Ela divide os dados em 50% acima e 50% abaixo. 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Moda</a:t>
            </a:r>
            <a:r>
              <a:rPr lang="pt-BR" dirty="0"/>
              <a:t>: É o valor que aparece com a maior frequência no </a:t>
            </a:r>
            <a:r>
              <a:rPr lang="pt-BR" i="1" dirty="0"/>
              <a:t>dataset</a:t>
            </a:r>
            <a:r>
              <a:rPr lang="pt-BR" dirty="0"/>
              <a:t>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 e categóricas.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Técnica usada quando o número de linhas a serem removidas é muito grande em relação ao tamanho do dataset.</a:t>
            </a:r>
          </a:p>
        </p:txBody>
      </p:sp>
      <p:pic>
        <p:nvPicPr>
          <p:cNvPr id="1032" name="Picture 8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87" y="1825624"/>
            <a:ext cx="2856114" cy="489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48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6385-161E-B4CC-513F-E8FB885EA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9C31-0047-20CD-A5FF-77C846FC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1334E-89C2-8178-D1BF-901C1E9FC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média: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média.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412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95B94-B63F-40EA-03FD-CE7A7A152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7B15-3389-0E79-3255-0EC50B7FC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2668F-203C-D698-8BB8-679B61E24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mediana: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median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mediana.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500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701E6-1249-C839-41F6-1F25FD91F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F9C2-B8FA-6360-685A-CE696132D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6C211-C899-5194-EB90-F3A355ECC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66715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moda: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</a:t>
            </a:r>
            <a:r>
              <a:rPr lang="en-US" dirty="0">
                <a:latin typeface="Consolas" panose="020B0609020204030204" pitchFamily="49" charset="0"/>
              </a:rPr>
              <a:t>.mode().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moda.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OBS.1: A moda pode ter mais de um valor. Assim, em geral, usamos o primeiro valor (i.e., 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/>
              <a:t>).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OBS.2: Note que a moda pode ser usada para preencher valores faltantes de variáveis numéricas ou categóricas. Portanto, para selecionar colunas categóricas, troque </a:t>
            </a:r>
            <a:r>
              <a:rPr lang="pt-BR" dirty="0">
                <a:latin typeface="Consolas" panose="020B0609020204030204" pitchFamily="49" charset="0"/>
              </a:rPr>
              <a:t>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 por include="</a:t>
            </a:r>
            <a:r>
              <a:rPr lang="pt-BR" dirty="0" err="1">
                <a:latin typeface="Consolas" panose="020B0609020204030204" pitchFamily="49" charset="0"/>
              </a:rPr>
              <a:t>object</a:t>
            </a:r>
            <a:r>
              <a:rPr lang="pt-BR" dirty="0">
                <a:latin typeface="Consolas" panose="020B0609020204030204" pitchFamily="49" charset="0"/>
              </a:rPr>
              <a:t>".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908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7D5B2-496C-0812-A081-7149C0098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56330-85FB-E422-420F-B57EBAD2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85312-6769-EEE2-F347-EB35B496F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Preenchimento inteligente: usa estimativas dos valores faltantes obtidas através do padrão dos dados, não um valor fixo.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valor faltante é estimado a partir de outras colunas e linhas.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Pode-se usar as classes da biblioteca </a:t>
            </a:r>
            <a:r>
              <a:rPr lang="pt-BR" dirty="0" err="1"/>
              <a:t>SciKit-Learn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KNNImputer</a:t>
            </a:r>
            <a:r>
              <a:rPr lang="en-US" dirty="0"/>
              <a:t>: </a:t>
            </a:r>
            <a:r>
              <a:rPr lang="en-US" dirty="0" err="1"/>
              <a:t>usa</a:t>
            </a:r>
            <a:r>
              <a:rPr lang="en-US" dirty="0"/>
              <a:t> a media das K </a:t>
            </a:r>
            <a:r>
              <a:rPr lang="en-US" dirty="0" err="1"/>
              <a:t>amostras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“</a:t>
            </a:r>
            <a:r>
              <a:rPr lang="en-US" dirty="0" err="1"/>
              <a:t>próximas</a:t>
            </a:r>
            <a:r>
              <a:rPr lang="en-US" dirty="0"/>
              <a:t>”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IterativeImputer</a:t>
            </a:r>
            <a:r>
              <a:rPr lang="en-US" dirty="0"/>
              <a:t>: </a:t>
            </a:r>
            <a:r>
              <a:rPr lang="en-US" dirty="0" err="1"/>
              <a:t>treina</a:t>
            </a:r>
            <a:r>
              <a:rPr lang="en-US" dirty="0"/>
              <a:t> um </a:t>
            </a: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regressão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atributo</a:t>
            </a:r>
            <a:r>
              <a:rPr lang="en-US" dirty="0"/>
              <a:t> (i.e., </a:t>
            </a:r>
            <a:r>
              <a:rPr lang="en-US" dirty="0" err="1"/>
              <a:t>coluna</a:t>
            </a:r>
            <a:r>
              <a:rPr lang="en-US" dirty="0"/>
              <a:t>)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Funcionam apenas para dados numéricos.</a:t>
            </a:r>
          </a:p>
        </p:txBody>
      </p:sp>
    </p:spTree>
    <p:extLst>
      <p:ext uri="{BB962C8B-B14F-4D97-AF65-F5344CB8AC3E}">
        <p14:creationId xmlns:p14="http://schemas.microsoft.com/office/powerpoint/2010/main" val="763581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24E7-6271-81C2-5E65-14F014862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BAE93-AB82-C01D-FD21-21C1F70D8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B16EA-884E-2721-A174-A3DF9601F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34057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KNNImputer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from </a:t>
            </a:r>
            <a:r>
              <a:rPr lang="en-US" sz="2000" dirty="0" err="1">
                <a:latin typeface="Consolas" panose="020B0609020204030204" pitchFamily="49" charset="0"/>
              </a:rPr>
              <a:t>sklearn.impute</a:t>
            </a:r>
            <a:r>
              <a:rPr lang="en-US" sz="2000" dirty="0">
                <a:latin typeface="Consolas" panose="020B0609020204030204" pitchFamily="49" charset="0"/>
              </a:rPr>
              <a:t> import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df.select_dtypes</a:t>
            </a:r>
            <a:r>
              <a:rPr lang="en-US" sz="2000" dirty="0">
                <a:latin typeface="Consolas" panose="020B0609020204030204" pitchFamily="49" charset="0"/>
              </a:rPr>
              <a:t>(include="number")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imputer =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n_neighbors</a:t>
            </a:r>
            <a:r>
              <a:rPr lang="en-US" sz="2000" dirty="0">
                <a:latin typeface="Consolas" panose="020B0609020204030204" pitchFamily="49" charset="0"/>
              </a:rPr>
              <a:t>=5) # </a:t>
            </a:r>
            <a:r>
              <a:rPr lang="en-US" sz="2000" dirty="0" err="1">
                <a:latin typeface="Consolas" panose="020B0609020204030204" pitchFamily="49" charset="0"/>
              </a:rPr>
              <a:t>número</a:t>
            </a:r>
            <a:r>
              <a:rPr lang="en-US" sz="2000" dirty="0">
                <a:latin typeface="Consolas" panose="020B0609020204030204" pitchFamily="49" charset="0"/>
              </a:rPr>
              <a:t> de </a:t>
            </a:r>
            <a:r>
              <a:rPr lang="en-US" sz="2000" dirty="0" err="1">
                <a:latin typeface="Consolas" panose="020B0609020204030204" pitchFamily="49" charset="0"/>
              </a:rPr>
              <a:t>vizinhos</a:t>
            </a:r>
            <a:r>
              <a:rPr lang="en-US" sz="2000" dirty="0">
                <a:latin typeface="Consolas" panose="020B0609020204030204" pitchFamily="49" charset="0"/>
              </a:rPr>
              <a:t>: 5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df_num_imputed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imputer.fit_transform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/>
              <a:t>OBS.1: O </a:t>
            </a:r>
            <a:r>
              <a:rPr lang="en-US" sz="2400" dirty="0" err="1"/>
              <a:t>método</a:t>
            </a:r>
            <a:r>
              <a:rPr lang="en-US" sz="2400" dirty="0"/>
              <a:t> ‘</a:t>
            </a:r>
            <a:r>
              <a:rPr lang="en-US" sz="2400" dirty="0" err="1">
                <a:latin typeface="Consolas" panose="020B0609020204030204" pitchFamily="49" charset="0"/>
              </a:rPr>
              <a:t>fit_transform</a:t>
            </a:r>
            <a:r>
              <a:rPr lang="en-US" sz="2400" dirty="0"/>
              <a:t>’ </a:t>
            </a:r>
            <a:r>
              <a:rPr lang="en-US" sz="2400" dirty="0" err="1"/>
              <a:t>treina</a:t>
            </a:r>
            <a:r>
              <a:rPr lang="en-US" sz="2400" dirty="0"/>
              <a:t> o </a:t>
            </a:r>
            <a:r>
              <a:rPr lang="en-US" sz="2400" dirty="0" err="1"/>
              <a:t>modelo</a:t>
            </a:r>
            <a:r>
              <a:rPr lang="en-US" sz="2400" dirty="0"/>
              <a:t> e </a:t>
            </a:r>
            <a:r>
              <a:rPr lang="en-US" sz="2400" dirty="0" err="1"/>
              <a:t>preenche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valores</a:t>
            </a:r>
            <a:r>
              <a:rPr lang="en-US" sz="2400" dirty="0"/>
              <a:t> </a:t>
            </a:r>
            <a:r>
              <a:rPr lang="en-US" sz="2400" dirty="0" err="1"/>
              <a:t>faltantes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OBS.2: </a:t>
            </a:r>
            <a:r>
              <a:rPr lang="pt-BR" sz="2400" dirty="0"/>
              <a:t>Em ML, calculamos o valor faltante </a:t>
            </a:r>
            <a:r>
              <a:rPr lang="pt-BR" sz="2400" b="1" dirty="0"/>
              <a:t>usando apenas os dados do conjunto de treinamento</a:t>
            </a:r>
            <a:r>
              <a:rPr lang="pt-BR" sz="2400" dirty="0"/>
              <a:t> (para evitar </a:t>
            </a:r>
            <a:r>
              <a:rPr lang="pt-BR" sz="2400" i="1" dirty="0"/>
              <a:t>data </a:t>
            </a:r>
            <a:r>
              <a:rPr lang="pt-BR" sz="2400" i="1" dirty="0" err="1"/>
              <a:t>leakage</a:t>
            </a:r>
            <a:r>
              <a:rPr lang="pt-BR" sz="2400" dirty="0"/>
              <a:t>). Isso é válido para qualquer pré-processamento/transformação de dados.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931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xploratory Data Analysis (EDA)through Data Visualization. | by Michael  Ngecha | Medium">
            <a:extLst>
              <a:ext uri="{FF2B5EF4-FFF2-40B4-BE49-F238E27FC236}">
                <a16:creationId xmlns:a16="http://schemas.microsoft.com/office/drawing/2014/main" id="{B13B8774-B804-6B29-8825-D56539EBF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6" y="993321"/>
            <a:ext cx="7469414" cy="487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4F3ECF-0562-63DD-49E8-BDC0AE061BAE}"/>
              </a:ext>
            </a:extLst>
          </p:cNvPr>
          <p:cNvSpPr txBox="1"/>
          <p:nvPr/>
        </p:nvSpPr>
        <p:spPr>
          <a:xfrm>
            <a:off x="8298180" y="2397947"/>
            <a:ext cx="35454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Etapa executada antes da construção e treinamento dos modelos de ML.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9299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E2E2B-24EC-C16C-5C5F-5356E8ED3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5E73-FB7F-BAE4-583D-13BA4DDE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41054-BC46-7797-5ED0-34F2E24B5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IterativeImputer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>
                <a:latin typeface="Consolas" panose="020B0609020204030204" pitchFamily="49" charset="0"/>
              </a:rPr>
              <a:t>#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necessário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sklearn.experimental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enable_iterative_imputer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sklearn.impute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df.select_dtypes</a:t>
            </a:r>
            <a:r>
              <a:rPr lang="pt-BR" sz="2000" dirty="0">
                <a:latin typeface="Consolas" panose="020B0609020204030204" pitchFamily="49" charset="0"/>
              </a:rPr>
              <a:t>(include="</a:t>
            </a:r>
            <a:r>
              <a:rPr lang="pt-BR" sz="2000" dirty="0" err="1">
                <a:latin typeface="Consolas" panose="020B0609020204030204" pitchFamily="49" charset="0"/>
              </a:rPr>
              <a:t>number</a:t>
            </a:r>
            <a:r>
              <a:rPr lang="pt-BR" sz="20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imputer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r>
              <a:rPr lang="pt-BR" sz="20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df_num_imputed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imputer.fit_transform</a:t>
            </a:r>
            <a:r>
              <a:rPr lang="pt-BR" sz="2000" dirty="0">
                <a:latin typeface="Consolas" panose="020B0609020204030204" pitchFamily="49" charset="0"/>
              </a:rPr>
              <a:t>(</a:t>
            </a: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2287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584B-8FBE-21E9-6AE6-F0FDF597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pic>
        <p:nvPicPr>
          <p:cNvPr id="1026" name="Picture 2" descr="SAS Blogs">
            <a:extLst>
              <a:ext uri="{FF2B5EF4-FFF2-40B4-BE49-F238E27FC236}">
                <a16:creationId xmlns:a16="http://schemas.microsoft.com/office/drawing/2014/main" id="{312D07F9-60DA-54BC-529A-70782620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27" y="1695404"/>
            <a:ext cx="6329118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unny Statistics Inside joke about Outliers and Distribution Art Board Print">
            <a:extLst>
              <a:ext uri="{FF2B5EF4-FFF2-40B4-BE49-F238E27FC236}">
                <a16:creationId xmlns:a16="http://schemas.microsoft.com/office/drawing/2014/main" id="{0C8CC104-44D8-7480-0F2C-F9BEE10D6E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8" b="3570"/>
          <a:stretch>
            <a:fillRect/>
          </a:stretch>
        </p:blipFill>
        <p:spPr bwMode="auto">
          <a:xfrm>
            <a:off x="7778480" y="1695404"/>
            <a:ext cx="3825691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418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F0B46-6226-13F7-EC9D-74AC99485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8E1AA-B444-FC34-4F1C-87004E04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8691A-1BCA-D64A-7DBC-9DB1030D4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71" y="1825624"/>
            <a:ext cx="6433457" cy="5032375"/>
          </a:xfrm>
        </p:spPr>
        <p:txBody>
          <a:bodyPr>
            <a:normAutofit/>
          </a:bodyPr>
          <a:lstStyle/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é uma observação que foge muito do padrão dos dados, ou seja, um valor extremamente diferente da maioria.</a:t>
            </a:r>
          </a:p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pode ser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erro de medição ou registro (e.g., digitação),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 de processamento dos dados (e.g., </a:t>
            </a:r>
            <a:r>
              <a:rPr lang="en-US" dirty="0" err="1"/>
              <a:t>conversão</a:t>
            </a:r>
            <a:r>
              <a:rPr lang="en-US" dirty="0"/>
              <a:t> </a:t>
            </a:r>
            <a:r>
              <a:rPr lang="en-US" dirty="0" err="1"/>
              <a:t>errada</a:t>
            </a:r>
            <a:r>
              <a:rPr lang="en-US" dirty="0"/>
              <a:t> de </a:t>
            </a:r>
            <a:r>
              <a:rPr lang="en-US" dirty="0" err="1"/>
              <a:t>unidade</a:t>
            </a:r>
            <a:r>
              <a:rPr lang="en-US" dirty="0"/>
              <a:t>)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valor raro, mas válido (e.g., uma fraude),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uma cauda longa (distribuição assimétrica),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 um valor de um grupo/classe diferente.</a:t>
            </a:r>
          </a:p>
        </p:txBody>
      </p:sp>
      <p:pic>
        <p:nvPicPr>
          <p:cNvPr id="3074" name="Picture 2" descr="Encontrando valores outliers | by Paulo Victor dos Santos Tavares | Medium">
            <a:extLst>
              <a:ext uri="{FF2B5EF4-FFF2-40B4-BE49-F238E27FC236}">
                <a16:creationId xmlns:a16="http://schemas.microsoft.com/office/drawing/2014/main" id="{EAB14887-FA16-BCA7-4247-186D1C38B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5" t="19244" r="15860" b="12254"/>
          <a:stretch>
            <a:fillRect/>
          </a:stretch>
        </p:blipFill>
        <p:spPr bwMode="auto">
          <a:xfrm>
            <a:off x="418047" y="2460965"/>
            <a:ext cx="5013925" cy="308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980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E699E-3F01-BD0C-A687-ADBDCA092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F9FE-17A9-CFAD-1B44-252489683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85A50-2573-8A48-5735-458CC7689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255828" cy="5032376"/>
          </a:xfrm>
        </p:spPr>
        <p:txBody>
          <a:bodyPr>
            <a:normAutofit/>
          </a:bodyPr>
          <a:lstStyle/>
          <a:p>
            <a:r>
              <a:rPr lang="pt-BR" dirty="0"/>
              <a:t>Distorcem estatísticas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Afetam média, desvio padrão e correlações.</a:t>
            </a:r>
          </a:p>
          <a:p>
            <a:r>
              <a:rPr lang="pt-BR" dirty="0"/>
              <a:t>Prejudicam visualizações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Esticam a escala e escondem padrões reais.</a:t>
            </a:r>
          </a:p>
          <a:p>
            <a:r>
              <a:rPr lang="pt-BR" dirty="0"/>
              <a:t>Impactam modelos de ML, especialmente os baseados em distância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Geram modelos enviesados e de pior desempenho.</a:t>
            </a:r>
          </a:p>
          <a:p>
            <a:r>
              <a:rPr lang="pt-BR" dirty="0"/>
              <a:t>Porém, podem revelar informação importante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Outliers podem revelar evento raro relevante como fraude, falha em sistemas, ataques cibernéticos.</a:t>
            </a:r>
          </a:p>
        </p:txBody>
      </p:sp>
    </p:spTree>
    <p:extLst>
      <p:ext uri="{BB962C8B-B14F-4D97-AF65-F5344CB8AC3E}">
        <p14:creationId xmlns:p14="http://schemas.microsoft.com/office/powerpoint/2010/main" val="129048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92192-9E8E-7091-1248-56280CB4E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564A2-53D2-3D4F-D93B-A40510D31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1" y="1825624"/>
            <a:ext cx="6694714" cy="5032375"/>
          </a:xfrm>
        </p:spPr>
        <p:txBody>
          <a:bodyPr>
            <a:normAutofit/>
          </a:bodyPr>
          <a:lstStyle/>
          <a:p>
            <a:r>
              <a:rPr lang="pt-BR" dirty="0"/>
              <a:t>O post diz que a média salarial de quem largou Harvard é maior que a de quem se formou. </a:t>
            </a:r>
          </a:p>
          <a:p>
            <a:r>
              <a:rPr lang="pt-BR" dirty="0"/>
              <a:t>Porém, largar a faculdade, provavelmente, não deixará vocês bilionários. </a:t>
            </a:r>
          </a:p>
          <a:p>
            <a:r>
              <a:rPr lang="pt-BR" dirty="0"/>
              <a:t>O dado está correto, mas ele é uma </a:t>
            </a:r>
            <a:r>
              <a:rPr lang="pt-BR" b="1" dirty="0"/>
              <a:t>exceção</a:t>
            </a:r>
            <a:r>
              <a:rPr lang="pt-BR" dirty="0"/>
              <a:t> (não um erro) tão grande que destrói a representatividade da média.</a:t>
            </a:r>
          </a:p>
        </p:txBody>
      </p:sp>
      <p:pic>
        <p:nvPicPr>
          <p:cNvPr id="1026" name="Picture 2" descr="come on do math : r/memes">
            <a:extLst>
              <a:ext uri="{FF2B5EF4-FFF2-40B4-BE49-F238E27FC236}">
                <a16:creationId xmlns:a16="http://schemas.microsoft.com/office/drawing/2014/main" id="{2DD01D0F-B7C7-EEBC-1DCC-7535DE88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57" y="1858282"/>
            <a:ext cx="4634593" cy="463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644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AF4AC-550F-2E7D-F229-EBC795213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90318-1C89-94DD-4DB7-79769EC39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857" y="1825624"/>
            <a:ext cx="5802086" cy="5032375"/>
          </a:xfrm>
        </p:spPr>
        <p:txBody>
          <a:bodyPr/>
          <a:lstStyle/>
          <a:p>
            <a:r>
              <a:rPr lang="pt-BR" i="1" dirty="0"/>
              <a:t>Outliers</a:t>
            </a:r>
            <a:r>
              <a:rPr lang="pt-BR" dirty="0"/>
              <a:t> são exceções. </a:t>
            </a:r>
          </a:p>
          <a:p>
            <a:r>
              <a:rPr lang="pt-BR" dirty="0"/>
              <a:t>Porém, exceções não são necessariamente erros.</a:t>
            </a:r>
            <a:endParaRPr lang="en-US" dirty="0"/>
          </a:p>
          <a:p>
            <a:r>
              <a:rPr lang="en-US" dirty="0"/>
              <a:t>Nunca </a:t>
            </a:r>
            <a:r>
              <a:rPr lang="en-US" dirty="0" err="1"/>
              <a:t>devemos</a:t>
            </a:r>
            <a:r>
              <a:rPr lang="en-US" dirty="0"/>
              <a:t> </a:t>
            </a:r>
            <a:r>
              <a:rPr lang="en-US" dirty="0" err="1"/>
              <a:t>removê-los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ignorá-los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investigar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28F8D-86DF-09E2-09E6-E487BE7E17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1" y="1825624"/>
            <a:ext cx="5236028" cy="2856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4E8608-6DDB-C7E5-172A-525CFF731ABD}"/>
              </a:ext>
            </a:extLst>
          </p:cNvPr>
          <p:cNvSpPr txBox="1"/>
          <p:nvPr/>
        </p:nvSpPr>
        <p:spPr>
          <a:xfrm>
            <a:off x="465363" y="4816576"/>
            <a:ext cx="54156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estivéssemos medindo a temperatura de um servidor e um sensor marcasse 500°C por um segundo, isso é um erro ou uma exceção que deve ser investigada?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91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r>
              <a:rPr lang="pt-BR" dirty="0"/>
              <a:t>De forma visual: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Histograma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boxplot</a:t>
            </a:r>
            <a:endParaRPr lang="pt-BR" dirty="0"/>
          </a:p>
          <a:p>
            <a:r>
              <a:rPr lang="pt-BR" dirty="0"/>
              <a:t>De forma estatística: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Z-score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IQR (intervalo interquartil)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450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Histograma</a:t>
            </a:r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[‘Price'].hist(bins=30)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OBS.: O </a:t>
            </a:r>
            <a:r>
              <a:rPr lang="en-US" dirty="0" err="1"/>
              <a:t>parâmetro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bins</a:t>
            </a:r>
            <a:r>
              <a:rPr lang="en-US" dirty="0"/>
              <a:t> </a:t>
            </a:r>
            <a:r>
              <a:rPr lang="en-US" dirty="0" err="1"/>
              <a:t>ajusta</a:t>
            </a:r>
            <a:r>
              <a:rPr lang="en-US" dirty="0"/>
              <a:t> o </a:t>
            </a:r>
            <a:r>
              <a:rPr lang="en-US" dirty="0" err="1"/>
              <a:t>tamanho</a:t>
            </a:r>
            <a:r>
              <a:rPr lang="en-US" dirty="0"/>
              <a:t> das </a:t>
            </a:r>
            <a:r>
              <a:rPr lang="en-US" dirty="0" err="1"/>
              <a:t>caixas</a:t>
            </a:r>
            <a:r>
              <a:rPr lang="en-US" dirty="0"/>
              <a:t> de </a:t>
            </a:r>
            <a:r>
              <a:rPr lang="en-US" dirty="0" err="1"/>
              <a:t>contagem</a:t>
            </a:r>
            <a:r>
              <a:rPr lang="en-US" dirty="0"/>
              <a:t> e é </a:t>
            </a:r>
            <a:r>
              <a:rPr lang="en-US" dirty="0" err="1"/>
              <a:t>opcional</a:t>
            </a:r>
            <a:r>
              <a:rPr lang="en-US" dirty="0"/>
              <a:t>,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padrão</a:t>
            </a:r>
            <a:r>
              <a:rPr lang="en-US" dirty="0"/>
              <a:t>, é </a:t>
            </a:r>
            <a:r>
              <a:rPr lang="en-US" dirty="0" err="1"/>
              <a:t>igual</a:t>
            </a:r>
            <a:r>
              <a:rPr lang="en-US" dirty="0"/>
              <a:t> a 10. </a:t>
            </a:r>
            <a:r>
              <a:rPr lang="en-US" dirty="0" err="1"/>
              <a:t>Funciona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com </a:t>
            </a:r>
            <a:r>
              <a:rPr lang="en-US" dirty="0" err="1"/>
              <a:t>valores</a:t>
            </a:r>
            <a:r>
              <a:rPr lang="en-US" dirty="0"/>
              <a:t> de 20 a 30.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plt.hist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['</a:t>
            </a:r>
            <a:r>
              <a:rPr lang="pt-BR" dirty="0" err="1">
                <a:latin typeface="Consolas" panose="020B0609020204030204" pitchFamily="49" charset="0"/>
              </a:rPr>
              <a:t>Price</a:t>
            </a:r>
            <a:r>
              <a:rPr lang="pt-BR" dirty="0">
                <a:latin typeface="Consolas" panose="020B0609020204030204" pitchFamily="49" charset="0"/>
              </a:rPr>
              <a:t>'], </a:t>
            </a:r>
            <a:r>
              <a:rPr lang="pt-BR" dirty="0" err="1">
                <a:latin typeface="Consolas" panose="020B0609020204030204" pitchFamily="49" charset="0"/>
              </a:rPr>
              <a:t>bins</a:t>
            </a:r>
            <a:r>
              <a:rPr lang="pt-BR" dirty="0">
                <a:latin typeface="Consolas" panose="020B0609020204030204" pitchFamily="49" charset="0"/>
              </a:rPr>
              <a:t>=30,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plt.xlabel</a:t>
            </a:r>
            <a:r>
              <a:rPr lang="pt-BR" dirty="0">
                <a:latin typeface="Consolas" panose="020B0609020204030204" pitchFamily="49" charset="0"/>
              </a:rPr>
              <a:t>(‘Preço')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plt.ylabel</a:t>
            </a:r>
            <a:r>
              <a:rPr lang="pt-BR" dirty="0">
                <a:latin typeface="Consolas" panose="020B0609020204030204" pitchFamily="49" charset="0"/>
              </a:rPr>
              <a:t>('Frequência')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plt.title</a:t>
            </a:r>
            <a:r>
              <a:rPr lang="pt-BR" dirty="0">
                <a:latin typeface="Consolas" panose="020B0609020204030204" pitchFamily="49" charset="0"/>
              </a:rPr>
              <a:t>('Histograma do 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plt.show</a:t>
            </a:r>
            <a:r>
              <a:rPr lang="pt-BR" dirty="0">
                <a:latin typeface="Consolas" panose="020B0609020204030204" pitchFamily="49" charset="0"/>
              </a:rPr>
              <a:t>()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Os parâmetros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/>
              <a:t> e </a:t>
            </a:r>
            <a:r>
              <a:rPr lang="pt-BR" dirty="0" err="1">
                <a:latin typeface="Consolas" panose="020B0609020204030204" pitchFamily="49" charset="0"/>
              </a:rPr>
              <a:t>cumulative</a:t>
            </a:r>
            <a:r>
              <a:rPr lang="pt-BR" dirty="0"/>
              <a:t> estimam a PDF e a CDF (padrão, </a:t>
            </a:r>
            <a:r>
              <a:rPr lang="pt-BR" dirty="0">
                <a:latin typeface="Consolas" panose="020B0609020204030204" pitchFamily="49" charset="0"/>
              </a:rPr>
              <a:t>False</a:t>
            </a:r>
            <a:r>
              <a:rPr lang="pt-B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46029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365ED-206E-365B-0153-99CE3C649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34FB-5288-7D54-F8B7-7A7DE5FE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EA83A-8537-5171-F378-51FAC4FCF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389" y="1825624"/>
            <a:ext cx="5894611" cy="5032375"/>
          </a:xfrm>
        </p:spPr>
        <p:txBody>
          <a:bodyPr>
            <a:normAutofit/>
          </a:bodyPr>
          <a:lstStyle/>
          <a:p>
            <a:r>
              <a:rPr lang="pt-BR" dirty="0"/>
              <a:t>Histogramas ajudam, mas não são precisos sozinhos.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Dependem do número de </a:t>
            </a:r>
            <a:r>
              <a:rPr lang="pt-BR" dirty="0" err="1"/>
              <a:t>bins</a:t>
            </a:r>
            <a:r>
              <a:rPr lang="pt-BR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definem limites objetivos.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outlier pode “sumir” em um bin largo.</a:t>
            </a:r>
          </a:p>
          <a:p>
            <a:r>
              <a:rPr lang="pt-BR" dirty="0"/>
              <a:t>Eles são ótimos para uma visão geral, sugerem a presença, mas não devem ser usados para a decisão final.</a:t>
            </a:r>
          </a:p>
          <a:p>
            <a:r>
              <a:rPr lang="pt-BR" dirty="0"/>
              <a:t>O que fazer então?</a:t>
            </a:r>
          </a:p>
          <a:p>
            <a:endParaRPr lang="pt-BR" dirty="0"/>
          </a:p>
          <a:p>
            <a:endParaRPr lang="en-US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050" name="Picture 2" descr="Outliers in Statistics: How to Find and Deal with Them in Your Data">
            <a:extLst>
              <a:ext uri="{FF2B5EF4-FFF2-40B4-BE49-F238E27FC236}">
                <a16:creationId xmlns:a16="http://schemas.microsoft.com/office/drawing/2014/main" id="{6A892D7C-AADC-34FB-014B-2D70FB355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0" y="2514599"/>
            <a:ext cx="5644242" cy="286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3274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716684" y="1825624"/>
            <a:ext cx="530352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Borda inferior da caixa</a:t>
            </a:r>
            <a:r>
              <a:rPr lang="pt-BR" sz="2800" dirty="0"/>
              <a:t> → primeiro quartil (Q1): 25% dos dados estão abaixo desse valor.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 dentro da caixa </a:t>
            </a:r>
            <a:r>
              <a:rPr lang="pt-BR" sz="2800" dirty="0"/>
              <a:t>→ mediana (Q2): valor central dos dados. Metade dos valores está acima e metade abaixo.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Borda superior da caixa</a:t>
            </a:r>
            <a:r>
              <a:rPr lang="pt-BR" sz="2800" dirty="0"/>
              <a:t> → terceiro quartil (Q3): 75% dos dados estão abaixo desse valor.</a:t>
            </a:r>
          </a:p>
        </p:txBody>
      </p:sp>
    </p:spTree>
    <p:extLst>
      <p:ext uri="{BB962C8B-B14F-4D97-AF65-F5344CB8AC3E}">
        <p14:creationId xmlns:p14="http://schemas.microsoft.com/office/powerpoint/2010/main" val="408200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087" y="1825624"/>
            <a:ext cx="6204856" cy="5032375"/>
          </a:xfrm>
        </p:spPr>
        <p:txBody>
          <a:bodyPr/>
          <a:lstStyle/>
          <a:p>
            <a:r>
              <a:rPr lang="pt-BR" dirty="0"/>
              <a:t>É o primeiro passo em qualquer projeto de ciência de dados, incluindo ML.</a:t>
            </a:r>
          </a:p>
          <a:p>
            <a:r>
              <a:rPr lang="pt-BR" dirty="0"/>
              <a:t>EDA nos ajudar a identificar: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erros óbvios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compreender os padrões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valores discrepantes, faltantes, duplicados ou eventos anômalos,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encontrar relações entre as variáveis 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descobrir quais variáveis realmente importam.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8613DC-A437-4282-CBE3-E2051081F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" y="1825624"/>
            <a:ext cx="4811486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Caixa </a:t>
            </a:r>
            <a:r>
              <a:rPr lang="pt-BR" sz="2800" dirty="0"/>
              <a:t>→ intervalo interquartil (IQR = Q3-Q1): mostra a variabilidade dos dados em torno da mediana.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800" dirty="0"/>
              <a:t>Se a mediana estiver deslocada dentro da caixa, indica </a:t>
            </a:r>
            <a:r>
              <a:rPr lang="pt-BR" sz="2800" b="1" dirty="0"/>
              <a:t>assimetria</a:t>
            </a:r>
            <a:r>
              <a:rPr lang="pt-BR" sz="2800" dirty="0"/>
              <a:t> na distribuição.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22973352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Linhas que saem da caixa</a:t>
            </a:r>
            <a:r>
              <a:rPr lang="pt-BR" sz="2800" dirty="0"/>
              <a:t> → bigodes (</a:t>
            </a:r>
            <a:r>
              <a:rPr lang="pt-BR" sz="2800" i="1" dirty="0" err="1"/>
              <a:t>whiskers</a:t>
            </a:r>
            <a:r>
              <a:rPr lang="pt-BR" sz="2800" dirty="0"/>
              <a:t>): vão até o menor e maior valores que não são </a:t>
            </a:r>
            <a:r>
              <a:rPr lang="pt-BR" sz="2800" i="1" dirty="0" err="1"/>
              <a:t>outliers</a:t>
            </a:r>
            <a:r>
              <a:rPr lang="pt-BR" sz="2800" dirty="0"/>
              <a:t>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400" dirty="0"/>
              <a:t>Os limites são geralmente definidos por: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/>
              <a:t>Q1 − 1.5×IQR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/>
              <a:t>Q3 + 1.5×IQR</a:t>
            </a: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Pontos fora dos bigodes </a:t>
            </a:r>
            <a:r>
              <a:rPr lang="pt-BR" sz="2800" dirty="0"/>
              <a:t>→ possíveis </a:t>
            </a:r>
            <a:r>
              <a:rPr lang="pt-BR" sz="2800" i="1" dirty="0" err="1"/>
              <a:t>outliers</a:t>
            </a:r>
            <a:r>
              <a:rPr lang="pt-BR" sz="2800" dirty="0"/>
              <a:t>: são os valores abaixo e acima dos intervalos anteriores.</a:t>
            </a:r>
          </a:p>
        </p:txBody>
      </p:sp>
    </p:spTree>
    <p:extLst>
      <p:ext uri="{BB962C8B-B14F-4D97-AF65-F5344CB8AC3E}">
        <p14:creationId xmlns:p14="http://schemas.microsoft.com/office/powerpoint/2010/main" val="8135081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F0240-DBED-302C-6359-B82C2FD35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2449D-5DD1-1F34-A15A-88F6B6353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5AF5C-FC96-BEE9-F3CF-9D0A8CC45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['Year'].</a:t>
            </a:r>
            <a:r>
              <a:rPr lang="en-US" dirty="0" err="1">
                <a:latin typeface="Consolas" panose="020B0609020204030204" pitchFamily="49" charset="0"/>
              </a:rPr>
              <a:t>plot.box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plt.boxplot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plt.xlabel</a:t>
            </a:r>
            <a:r>
              <a:rPr lang="en-US" dirty="0">
                <a:latin typeface="Consolas" panose="020B0609020204030204" pitchFamily="49" charset="0"/>
              </a:rPr>
              <a:t>('Year')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plt.ylabel</a:t>
            </a:r>
            <a:r>
              <a:rPr lang="en-US" dirty="0">
                <a:latin typeface="Consolas" panose="020B0609020204030204" pitchFamily="49" charset="0"/>
              </a:rPr>
              <a:t>('Valores')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plt.title</a:t>
            </a:r>
            <a:r>
              <a:rPr lang="en-US" dirty="0">
                <a:latin typeface="Consolas" panose="020B0609020204030204" pitchFamily="49" charset="0"/>
              </a:rPr>
              <a:t>('Boxplot do 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542861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/>
                  <a:t>Z-score</a:t>
                </a:r>
              </a:p>
              <a:p>
                <a:r>
                  <a:rPr lang="pt-BR" dirty="0"/>
                  <a:t>Mede quantos desvios-padrão um valor está distante da média da distribuição.</a:t>
                </a:r>
              </a:p>
              <a:p>
                <a:r>
                  <a:rPr lang="pt-BR" dirty="0"/>
                  <a:t>Assume que os dados seguem uma distribuição semelhante à normal.</a:t>
                </a:r>
              </a:p>
              <a:p>
                <a:r>
                  <a:rPr lang="pt-BR" dirty="0"/>
                  <a:t>99.7% dos valores estão dentro do intervalo de 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/>
                  <a:t>.</a:t>
                </a:r>
              </a:p>
              <a:p>
                <a:r>
                  <a:rPr lang="pt-BR" dirty="0"/>
                  <a:t>Assim, assume-se que valores maiores do que 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/>
                  <a:t> são possíveis </a:t>
                </a:r>
                <a:r>
                  <a:rPr lang="pt-BR" i="1" dirty="0" err="1"/>
                  <a:t>outliers</a:t>
                </a:r>
                <a:r>
                  <a:rPr lang="pt-BR" dirty="0"/>
                  <a:t>, pois são valores raros.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  <a:blipFill rotWithShape="0">
                <a:blip r:embed="rId2"/>
                <a:stretch>
                  <a:fillRect l="-1914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Z Scores (Z Value) &amp; Z Tabl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4" t="5346"/>
          <a:stretch/>
        </p:blipFill>
        <p:spPr bwMode="auto">
          <a:xfrm>
            <a:off x="415636" y="2288566"/>
            <a:ext cx="4771506" cy="380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3317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/>
                  <a:t>Z-score</a:t>
                </a:r>
              </a:p>
              <a:p>
                <a:r>
                  <a:rPr lang="pt-BR" dirty="0"/>
                  <a:t>Z-score de um valor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dirty="0"/>
                  <a:t> é calculado como: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pt-BR" dirty="0"/>
              </a:p>
              <a:p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indica a distância até a média: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pt-BR" dirty="0"/>
                  <a:t>→ valor igual à 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pt-BR" dirty="0"/>
                  <a:t> → 1 desvio-padrão acima da 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pt-BR" dirty="0"/>
                  <a:t> → 2 desvios-padrão abaixo da média</a:t>
                </a:r>
              </a:p>
              <a:p>
                <a:pPr marL="0" indent="0">
                  <a:buNone/>
                </a:pPr>
                <a:endParaRPr lang="pt-BR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  <a:blipFill rotWithShape="0">
                <a:blip r:embed="rId2"/>
                <a:stretch>
                  <a:fillRect l="-2099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8" descr="Master NIR Outlier Detection in Food Manufacturi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" r="10317"/>
          <a:stretch/>
        </p:blipFill>
        <p:spPr bwMode="auto">
          <a:xfrm>
            <a:off x="127462" y="2366123"/>
            <a:ext cx="5968538" cy="343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0575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/>
              <a:t>Z-score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(include='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').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np.abs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stats.zscore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]))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outliers_por_linha</a:t>
            </a:r>
            <a:r>
              <a:rPr lang="pt-BR" dirty="0">
                <a:latin typeface="Consolas" panose="020B0609020204030204" pitchFamily="49" charset="0"/>
              </a:rPr>
              <a:t> = (</a:t>
            </a: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>
                <a:latin typeface="Consolas" panose="020B0609020204030204" pitchFamily="49" charset="0"/>
              </a:rPr>
              <a:t> &gt; 3).</a:t>
            </a:r>
            <a:r>
              <a:rPr lang="pt-BR" dirty="0" err="1">
                <a:latin typeface="Consolas" panose="020B0609020204030204" pitchFamily="49" charset="0"/>
              </a:rPr>
              <a:t>any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axis</a:t>
            </a:r>
            <a:r>
              <a:rPr lang="pt-BR" dirty="0">
                <a:latin typeface="Consolas" panose="020B0609020204030204" pitchFamily="49" charset="0"/>
              </a:rPr>
              <a:t>=1)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df_outliers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outliers_por_linha</a:t>
            </a:r>
            <a:r>
              <a:rPr lang="pt-BR" dirty="0"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288738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0D2E-90CD-0147-9BD4-AEFA3D9C6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desvantagens: </a:t>
            </a:r>
            <a:r>
              <a:rPr lang="pt-BR" dirty="0" err="1"/>
              <a:t>boxplot</a:t>
            </a:r>
            <a:r>
              <a:rPr lang="pt-BR" dirty="0"/>
              <a:t> (IQR)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405BC-BEC5-E7AB-3253-7C4A1055E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23171" cy="5032375"/>
          </a:xfrm>
        </p:spPr>
        <p:txBody>
          <a:bodyPr>
            <a:normAutofit/>
          </a:bodyPr>
          <a:lstStyle/>
          <a:p>
            <a:r>
              <a:rPr lang="pt-BR" dirty="0"/>
              <a:t>Vantagens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Robusto a valores extremos, pois usa </a:t>
            </a:r>
            <a:r>
              <a:rPr lang="pt-BR" dirty="0" err="1"/>
              <a:t>quantis</a:t>
            </a:r>
            <a:r>
              <a:rPr lang="pt-BR" dirty="0"/>
              <a:t> e não média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Funciona bem mesmo com distribuições assimétricas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Fácil de interpretar visualmente (</a:t>
            </a:r>
            <a:r>
              <a:rPr lang="pt-BR" i="1" dirty="0" err="1"/>
              <a:t>boxplots</a:t>
            </a:r>
            <a:r>
              <a:rPr lang="pt-BR" dirty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assume nenhuma distribuição específica dos dados, i.e., independente da forma da distribuição</a:t>
            </a:r>
          </a:p>
          <a:p>
            <a:r>
              <a:rPr lang="pt-BR" dirty="0"/>
              <a:t>Desvantagens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 falhar em distribuições multimodais (vários picos)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fator 1.5 é empírico e pode não ser ideal em todos os contextos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Em conjuntos de dados grandes, pode definir muitos pontos como outliers ou não mostrar o verdadeiro intervalo dos dados em conjuntos menores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Ineficaz para conjuntos de dados pequenos, pois não representam a distribuição com precisão</a:t>
            </a:r>
          </a:p>
        </p:txBody>
      </p:sp>
    </p:spTree>
    <p:extLst>
      <p:ext uri="{BB962C8B-B14F-4D97-AF65-F5344CB8AC3E}">
        <p14:creationId xmlns:p14="http://schemas.microsoft.com/office/powerpoint/2010/main" val="25728219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11E60-97D7-DBC9-9FE6-EB1069DFE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88CC6-79E6-492B-E81B-EF9B20BF3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desvantagens: Z-score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274391-3285-4F78-D90D-D068F0EA0B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1223171" cy="5032375"/>
              </a:xfrm>
            </p:spPr>
            <p:txBody>
              <a:bodyPr>
                <a:normAutofit/>
              </a:bodyPr>
              <a:lstStyle/>
              <a:p>
                <a:r>
                  <a:rPr lang="pt-BR" dirty="0"/>
                  <a:t>Vantagens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Funciona bem quando os dados seguem uma distribuição aproximadamente normal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Permite comparar atributos em escalas diferentes (dados são padronizados)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Simples de calcular e interpretar</a:t>
                </a:r>
              </a:p>
              <a:p>
                <a:r>
                  <a:rPr lang="pt-BR" dirty="0"/>
                  <a:t>Desvantagens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Sensível a outliers, pois média e desvio-padrão são afetados por valores extremos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Não funciona bem com distribuições assimétricas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Pode gerar muitos falsos positivos em distribuições assimétricas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Parâmetros são necessários: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pt-BR" dirty="0"/>
                  <a:t> e </a:t>
                </a:r>
                <a14:m>
                  <m:oMath xmlns:m="http://schemas.openxmlformats.org/officeDocument/2006/math">
                    <m:r>
                      <a:rPr lang="pt-BR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pt-BR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da população devem ser conhecidos. </a:t>
                </a:r>
              </a:p>
              <a:p>
                <a:pPr lvl="2">
                  <a:buFont typeface="Courier New" panose="02070309020205020404" pitchFamily="49" charset="0"/>
                  <a:buChar char="o"/>
                </a:pPr>
                <a:r>
                  <a:rPr lang="pt-BR" dirty="0"/>
                  <a:t>Caso contrário, devem ser usadas estimativas da amostra, o que pode ser um problema com </a:t>
                </a:r>
                <a:r>
                  <a:rPr lang="pt-BR" i="1" dirty="0" err="1"/>
                  <a:t>datasets</a:t>
                </a:r>
                <a:r>
                  <a:rPr lang="pt-BR" dirty="0"/>
                  <a:t> pequenos.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274391-3285-4F78-D90D-D068F0EA0B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1223171" cy="5032375"/>
              </a:xfrm>
              <a:blipFill>
                <a:blip r:embed="rId3"/>
                <a:stretch>
                  <a:fillRect l="-978" t="-19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75118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F632-6282-292B-2F7F-A488A69BF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Outros métodos para detecção de </a:t>
            </a:r>
            <a:r>
              <a:rPr lang="pt-BR" i="1" dirty="0"/>
              <a:t>outliers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9AFE1-4AE2-748B-0989-60E24E26D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7143" y="1825624"/>
            <a:ext cx="6085113" cy="5032375"/>
          </a:xfrm>
        </p:spPr>
        <p:txBody>
          <a:bodyPr/>
          <a:lstStyle/>
          <a:p>
            <a:r>
              <a:rPr lang="pt-BR" dirty="0"/>
              <a:t>Além de IQR e z-score, existem técnicas mais avançadas para detectar outliers, especialmente em dados complexos, multidimensionais ou não gaussianos.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algortimos</a:t>
            </a:r>
            <a:r>
              <a:rPr lang="en-US" dirty="0"/>
              <a:t> de ML: Isolation Forest, Local Outlier Factor, One-Class SVM, Autoencoders.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visuais</a:t>
            </a:r>
            <a:r>
              <a:rPr lang="en-US" dirty="0"/>
              <a:t>: </a:t>
            </a:r>
            <a:r>
              <a:rPr lang="pt-BR" dirty="0" err="1"/>
              <a:t>Violin</a:t>
            </a:r>
            <a:r>
              <a:rPr lang="pt-BR" dirty="0"/>
              <a:t> </a:t>
            </a:r>
            <a:r>
              <a:rPr lang="pt-BR" dirty="0" err="1"/>
              <a:t>plot</a:t>
            </a:r>
            <a:endParaRPr lang="pt-BR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pt-BR" dirty="0"/>
              <a:t>Combina </a:t>
            </a:r>
            <a:r>
              <a:rPr lang="pt-BR" i="1" dirty="0" err="1"/>
              <a:t>boxplot</a:t>
            </a:r>
            <a:r>
              <a:rPr lang="pt-BR" dirty="0"/>
              <a:t> com densidade, destacando assimetrias.</a:t>
            </a:r>
            <a:endParaRPr lang="en-US" dirty="0"/>
          </a:p>
        </p:txBody>
      </p:sp>
      <p:pic>
        <p:nvPicPr>
          <p:cNvPr id="2050" name="Picture 2" descr="How to Interpret Violin Charts - LabXchange">
            <a:extLst>
              <a:ext uri="{FF2B5EF4-FFF2-40B4-BE49-F238E27FC236}">
                <a16:creationId xmlns:a16="http://schemas.microsoft.com/office/drawing/2014/main" id="{11364164-7F4D-03F3-93C9-6F600D1DF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5" t="5324" r="4667" b="5324"/>
          <a:stretch>
            <a:fillRect/>
          </a:stretch>
        </p:blipFill>
        <p:spPr bwMode="auto">
          <a:xfrm>
            <a:off x="304801" y="1997205"/>
            <a:ext cx="5387743" cy="401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7599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remover </a:t>
            </a:r>
            <a:r>
              <a:rPr lang="pt-BR" i="1" dirty="0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r>
              <a:rPr lang="pt-BR" b="1" dirty="0"/>
              <a:t>Aplicando a distância interquartil (IQR) em várias colunas numéricas</a:t>
            </a: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df.select_dtypes</a:t>
            </a:r>
            <a:r>
              <a:rPr lang="en-US" sz="2200" dirty="0">
                <a:latin typeface="Consolas" panose="020B0609020204030204" pitchFamily="49" charset="0"/>
              </a:rPr>
              <a:t>(include='number').columns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Q1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].quantile(0.25)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Q3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].quantile(0.75)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IQR = Q3 - Q1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df_sem_outliers_iqr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    ~((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 &lt; (Q1 - 1.5 * IQR)) |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      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 &gt; (Q3 + 1.5 * IQR))).any(axis=1)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]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b="1" dirty="0"/>
              <a:t>OBS</a:t>
            </a:r>
            <a:r>
              <a:rPr lang="en-US" sz="2200" dirty="0"/>
              <a:t>.: </a:t>
            </a:r>
            <a:r>
              <a:rPr lang="en-US" sz="2000" dirty="0">
                <a:latin typeface="Consolas" panose="020B0609020204030204" pitchFamily="49" charset="0"/>
              </a:rPr>
              <a:t>’any(axis=1)’ r</a:t>
            </a:r>
            <a:r>
              <a:rPr lang="pt-BR" sz="2000" dirty="0" err="1"/>
              <a:t>etorna</a:t>
            </a:r>
            <a:r>
              <a:rPr lang="pt-BR" sz="2000" dirty="0"/>
              <a:t> </a:t>
            </a:r>
            <a:r>
              <a:rPr lang="pt-BR" sz="2000" dirty="0" err="1"/>
              <a:t>True</a:t>
            </a:r>
            <a:r>
              <a:rPr lang="pt-BR" sz="2000" dirty="0"/>
              <a:t> se qualquer coluna daquela linha for </a:t>
            </a:r>
            <a:r>
              <a:rPr lang="pt-BR" sz="2000" i="1" dirty="0"/>
              <a:t>outlier</a:t>
            </a:r>
            <a:r>
              <a:rPr lang="pt-BR" sz="2000" dirty="0"/>
              <a:t> (i.e., </a:t>
            </a:r>
            <a:r>
              <a:rPr lang="pt-BR" sz="2000" dirty="0" err="1"/>
              <a:t>True</a:t>
            </a:r>
            <a:r>
              <a:rPr lang="pt-BR" sz="2000" dirty="0"/>
              <a:t>). Assim, mantemos o dataset com o mesmo número de linhas.</a:t>
            </a:r>
            <a:endParaRPr lang="en-US" sz="2200" i="1" dirty="0"/>
          </a:p>
        </p:txBody>
      </p:sp>
    </p:spTree>
    <p:extLst>
      <p:ext uri="{BB962C8B-B14F-4D97-AF65-F5344CB8AC3E}">
        <p14:creationId xmlns:p14="http://schemas.microsoft.com/office/powerpoint/2010/main" val="3415114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0189-07D9-7182-C49F-053B3658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realizar análise exploratória?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58B5-68E9-E42E-59A2-B618E69A0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86" y="1825624"/>
            <a:ext cx="5573484" cy="5032375"/>
          </a:xfrm>
        </p:spPr>
        <p:txBody>
          <a:bodyPr/>
          <a:lstStyle/>
          <a:p>
            <a:r>
              <a:rPr lang="pt-BR" dirty="0"/>
              <a:t>A análise exploratória é uma espécie de curadoria dos dados.</a:t>
            </a:r>
          </a:p>
          <a:p>
            <a:r>
              <a:rPr lang="pt-BR" dirty="0"/>
              <a:t>Ela garante que o modelo de ML não aprenda com lixo. </a:t>
            </a:r>
          </a:p>
          <a:p>
            <a:r>
              <a:rPr lang="pt-BR" dirty="0"/>
              <a:t>Se o dado de entrada é ruim, a previsão será pior ainda.</a:t>
            </a:r>
            <a:endParaRPr lang="en-US" dirty="0"/>
          </a:p>
        </p:txBody>
      </p:sp>
      <p:pic>
        <p:nvPicPr>
          <p:cNvPr id="1026" name="Picture 2" descr="Machine Learning — Garbage in Garbage Out | by Ritresh Girdhar | Medium">
            <a:extLst>
              <a:ext uri="{FF2B5EF4-FFF2-40B4-BE49-F238E27FC236}">
                <a16:creationId xmlns:a16="http://schemas.microsoft.com/office/drawing/2014/main" id="{1B7547F4-3D77-E9AF-BE27-E93FA57A1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0" y="2242459"/>
            <a:ext cx="5655677" cy="314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463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C2A6C-BECC-337A-4393-0CFA04196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32037-52C7-5E4B-D1EC-81E4B3479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remover </a:t>
            </a:r>
            <a:r>
              <a:rPr lang="pt-BR" i="1" dirty="0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9F7DF-7AAA-4712-251C-F085B778A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r>
              <a:rPr lang="pt-BR" b="1" dirty="0"/>
              <a:t>Aplicando Z-score em várias colunas numéricas</a:t>
            </a: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df.select_dtypes</a:t>
            </a:r>
            <a:r>
              <a:rPr lang="en-US" sz="2200" dirty="0">
                <a:latin typeface="Consolas" panose="020B0609020204030204" pitchFamily="49" charset="0"/>
              </a:rPr>
              <a:t>(include='number').columns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z_scores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np.abs</a:t>
            </a:r>
            <a:r>
              <a:rPr lang="en-US" sz="2200" dirty="0">
                <a:latin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</a:rPr>
              <a:t>stats.zscore</a:t>
            </a:r>
            <a:r>
              <a:rPr lang="en-US" sz="2200" dirty="0">
                <a:latin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], </a:t>
            </a:r>
            <a:r>
              <a:rPr lang="en-US" sz="2200" dirty="0" err="1">
                <a:latin typeface="Consolas" panose="020B0609020204030204" pitchFamily="49" charset="0"/>
              </a:rPr>
              <a:t>nan_policy</a:t>
            </a:r>
            <a:r>
              <a:rPr lang="en-US" sz="2200" dirty="0">
                <a:latin typeface="Consolas" panose="020B0609020204030204" pitchFamily="49" charset="0"/>
              </a:rPr>
              <a:t>='omit'))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df_sem_outliers_z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[(</a:t>
            </a:r>
            <a:r>
              <a:rPr lang="en-US" sz="2200" dirty="0" err="1">
                <a:latin typeface="Consolas" panose="020B0609020204030204" pitchFamily="49" charset="0"/>
              </a:rPr>
              <a:t>z_scores</a:t>
            </a:r>
            <a:r>
              <a:rPr lang="en-US" sz="2200" dirty="0">
                <a:latin typeface="Consolas" panose="020B0609020204030204" pitchFamily="49" charset="0"/>
              </a:rPr>
              <a:t> &lt; 3).all(axis=1)]</a:t>
            </a:r>
          </a:p>
          <a:p>
            <a:pPr marL="457200" lvl="1" indent="0">
              <a:buNone/>
            </a:pPr>
            <a:endParaRPr lang="en-US" sz="22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2000" b="1" dirty="0"/>
              <a:t>OBS.1</a:t>
            </a:r>
            <a:r>
              <a:rPr lang="pt-BR" sz="2000" dirty="0"/>
              <a:t>: Ignora valores </a:t>
            </a:r>
            <a:r>
              <a:rPr lang="pt-BR" sz="2000" dirty="0" err="1"/>
              <a:t>NaN</a:t>
            </a:r>
            <a:r>
              <a:rPr lang="pt-BR" sz="2000" dirty="0"/>
              <a:t> no cálculo da média e do desvio padrão.</a:t>
            </a:r>
            <a:endParaRPr lang="en-US" sz="22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/>
              <a:t>OBS.2</a:t>
            </a:r>
            <a:r>
              <a:rPr lang="en-US" sz="2000" dirty="0"/>
              <a:t>: </a:t>
            </a:r>
            <a:r>
              <a:rPr lang="en-US" sz="2200" dirty="0">
                <a:latin typeface="Consolas" panose="020B0609020204030204" pitchFamily="49" charset="0"/>
              </a:rPr>
              <a:t>‘all(axis=1)’ </a:t>
            </a:r>
            <a:r>
              <a:rPr lang="en-US" sz="2000" dirty="0"/>
              <a:t>r</a:t>
            </a:r>
            <a:r>
              <a:rPr lang="pt-BR" sz="2000" dirty="0" err="1"/>
              <a:t>etorna</a:t>
            </a:r>
            <a:r>
              <a:rPr lang="pt-BR" sz="2000" dirty="0"/>
              <a:t> </a:t>
            </a:r>
            <a:r>
              <a:rPr lang="pt-BR" sz="2000" dirty="0" err="1"/>
              <a:t>True</a:t>
            </a:r>
            <a:r>
              <a:rPr lang="pt-BR" sz="2000" dirty="0"/>
              <a:t> somente se todas as colunas daquela linha tiverem </a:t>
            </a:r>
            <a:r>
              <a:rPr lang="pt-BR" dirty="0"/>
              <a:t>|z| &lt; 3, i.e., </a:t>
            </a:r>
            <a:r>
              <a:rPr lang="pt-BR" sz="2000" dirty="0"/>
              <a:t>se qualquer variável da linha for </a:t>
            </a:r>
            <a:r>
              <a:rPr lang="pt-BR" sz="2000" i="1" dirty="0"/>
              <a:t>outlier</a:t>
            </a:r>
            <a:r>
              <a:rPr lang="pt-BR" sz="2000" dirty="0"/>
              <a:t>, a linha inteira é removida.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289849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7F4E2-A953-BA95-B11A-4967A8943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</a:t>
            </a:r>
            <a:endParaRPr lang="en-US" dirty="0"/>
          </a:p>
        </p:txBody>
      </p:sp>
      <p:pic>
        <p:nvPicPr>
          <p:cNvPr id="2050" name="Picture 2" descr="Correlation vs causation - don't let them fool you - Aspect Market Research">
            <a:extLst>
              <a:ext uri="{FF2B5EF4-FFF2-40B4-BE49-F238E27FC236}">
                <a16:creationId xmlns:a16="http://schemas.microsoft.com/office/drawing/2014/main" id="{BDA73783-9421-1C6B-DEFC-9B1398388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314" y="2028143"/>
            <a:ext cx="5247961" cy="3716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rrelation is not causation">
            <a:extLst>
              <a:ext uri="{FF2B5EF4-FFF2-40B4-BE49-F238E27FC236}">
                <a16:creationId xmlns:a16="http://schemas.microsoft.com/office/drawing/2014/main" id="{60AD3142-014A-6193-D629-4BB0A9D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809" y="2028143"/>
            <a:ext cx="5449877" cy="388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3F8E73-552B-AEF7-1615-B0220AB98277}"/>
              </a:ext>
            </a:extLst>
          </p:cNvPr>
          <p:cNvSpPr txBox="1"/>
          <p:nvPr/>
        </p:nvSpPr>
        <p:spPr>
          <a:xfrm>
            <a:off x="2042299" y="5799364"/>
            <a:ext cx="81074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/>
              <a:t>Importante!</a:t>
            </a:r>
          </a:p>
          <a:p>
            <a:pPr algn="ctr"/>
            <a:r>
              <a:rPr lang="en-US" sz="2800" b="1" dirty="0" err="1"/>
              <a:t>Correlação</a:t>
            </a:r>
            <a:r>
              <a:rPr lang="en-US" sz="2800" b="1" dirty="0"/>
              <a:t> </a:t>
            </a:r>
            <a:r>
              <a:rPr lang="en-US" sz="2800" b="1" dirty="0" err="1"/>
              <a:t>não</a:t>
            </a:r>
            <a:r>
              <a:rPr lang="en-US" sz="2800" b="1" dirty="0"/>
              <a:t> </a:t>
            </a:r>
            <a:r>
              <a:rPr lang="en-US" sz="2800" b="1" dirty="0" err="1"/>
              <a:t>implica</a:t>
            </a:r>
            <a:r>
              <a:rPr lang="en-US" sz="2800" b="1" dirty="0"/>
              <a:t> </a:t>
            </a:r>
            <a:r>
              <a:rPr lang="en-US" sz="2800" b="1" dirty="0" err="1"/>
              <a:t>causalidade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64741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486" y="1825624"/>
            <a:ext cx="6446720" cy="5032375"/>
          </a:xfrm>
        </p:spPr>
        <p:txBody>
          <a:bodyPr>
            <a:normAutofit/>
          </a:bodyPr>
          <a:lstStyle/>
          <a:p>
            <a:r>
              <a:rPr lang="pt-BR" dirty="0"/>
              <a:t>Objetivo</a:t>
            </a:r>
            <a:r>
              <a:rPr lang="en-US" dirty="0"/>
              <a:t>: </a:t>
            </a:r>
            <a:r>
              <a:rPr lang="pt-BR" dirty="0"/>
              <a:t>descobrir padrões e estruturas escondidas nos dados.</a:t>
            </a:r>
          </a:p>
          <a:p>
            <a:r>
              <a:rPr lang="pt-BR" dirty="0"/>
              <a:t>Relações entre variáveis revelam: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tendências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dependências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agrupamentos naturais</a:t>
            </a:r>
          </a:p>
          <a:p>
            <a:r>
              <a:rPr lang="pt-BR" dirty="0"/>
              <a:t>Ao analisar relações, podemos responder: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que realmente influencia o target?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Essa variável faz sentido nesse contexto?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Esse comportamento é esperado ou estranho?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08F25E-9273-70BA-8BC7-B1661FAB9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82"/>
          <a:stretch>
            <a:fillRect/>
          </a:stretch>
        </p:blipFill>
        <p:spPr>
          <a:xfrm>
            <a:off x="320460" y="2134267"/>
            <a:ext cx="2386946" cy="26561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4A51A9-BCCC-5A49-03E1-C55920166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82"/>
          <a:stretch>
            <a:fillRect/>
          </a:stretch>
        </p:blipFill>
        <p:spPr>
          <a:xfrm>
            <a:off x="2867117" y="2134267"/>
            <a:ext cx="2386946" cy="26561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32EA1-4326-D179-08AF-928B6FFB0A14}"/>
              </a:ext>
            </a:extLst>
          </p:cNvPr>
          <p:cNvSpPr txBox="1"/>
          <p:nvPr/>
        </p:nvSpPr>
        <p:spPr>
          <a:xfrm>
            <a:off x="933633" y="4925317"/>
            <a:ext cx="43204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Exemplo: encontrar relações como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Preço do carro ↑ conforme potência 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Consumo ↓ conforme peso ↑</a:t>
            </a:r>
          </a:p>
        </p:txBody>
      </p:sp>
    </p:spTree>
    <p:extLst>
      <p:ext uri="{BB962C8B-B14F-4D97-AF65-F5344CB8AC3E}">
        <p14:creationId xmlns:p14="http://schemas.microsoft.com/office/powerpoint/2010/main" val="6556453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2832F-101E-1A13-A85A-D92875643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81C39-DBCC-4B6B-AEB6-37BD24597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96C59-6F7E-3A93-19A9-B256361B5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343" y="1825624"/>
            <a:ext cx="6718861" cy="5032375"/>
          </a:xfrm>
        </p:spPr>
        <p:txBody>
          <a:bodyPr>
            <a:normAutofit/>
          </a:bodyPr>
          <a:lstStyle/>
          <a:p>
            <a:r>
              <a:rPr lang="pt-BR" dirty="0"/>
              <a:t>Relações entre variáveis ajudam 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selecionar atributos relevantes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atributos redundantes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</a:t>
            </a:r>
            <a:r>
              <a:rPr lang="pt-BR" dirty="0" err="1"/>
              <a:t>multicolinearidade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Duas ou mais variáveis independentes (atributos) estão altamente correlacionadas entre si, afetando negativamente a predição dos modelos de ML.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escolher modelos de ML adequados</a:t>
            </a:r>
          </a:p>
          <a:p>
            <a:r>
              <a:rPr lang="pt-BR" dirty="0"/>
              <a:t>Para analisar essas relações usamos: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Matriz de correlação (</a:t>
            </a:r>
            <a:r>
              <a:rPr lang="pt-BR" i="1" dirty="0" err="1"/>
              <a:t>heatmap</a:t>
            </a:r>
            <a:r>
              <a:rPr lang="pt-BR" dirty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Diagrama de dispersão (</a:t>
            </a:r>
            <a:r>
              <a:rPr lang="pt-BR" i="1" dirty="0" err="1"/>
              <a:t>scatterplot</a:t>
            </a:r>
            <a:r>
              <a:rPr lang="pt-BR" dirty="0"/>
              <a:t>)</a:t>
            </a:r>
          </a:p>
        </p:txBody>
      </p:sp>
      <p:pic>
        <p:nvPicPr>
          <p:cNvPr id="1026" name="Picture 2" descr="Scatter Plot - Quality Improvement - ELFT">
            <a:extLst>
              <a:ext uri="{FF2B5EF4-FFF2-40B4-BE49-F238E27FC236}">
                <a16:creationId xmlns:a16="http://schemas.microsoft.com/office/drawing/2014/main" id="{51E70FD3-0A6B-B27E-DEEE-883A831CC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904" y="1690688"/>
            <a:ext cx="4156365" cy="2545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emystifying the Correlation Matrix in Data Science | Towards ...">
            <a:extLst>
              <a:ext uri="{FF2B5EF4-FFF2-40B4-BE49-F238E27FC236}">
                <a16:creationId xmlns:a16="http://schemas.microsoft.com/office/drawing/2014/main" id="{B6A24E24-E32D-BA54-4C89-5894031B9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493" y="4348460"/>
            <a:ext cx="2985185" cy="242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98748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1" cy="1325563"/>
          </a:xfrm>
        </p:spPr>
        <p:txBody>
          <a:bodyPr/>
          <a:lstStyle/>
          <a:p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correlação</a:t>
            </a:r>
            <a:r>
              <a:rPr lang="en-US" dirty="0"/>
              <a:t> (</a:t>
            </a:r>
            <a:r>
              <a:rPr lang="pt-BR" i="1" dirty="0" err="1"/>
              <a:t>heatmap</a:t>
            </a:r>
            <a:r>
              <a:rPr lang="pt-BR" dirty="0"/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736D01-EFE2-E85C-18C7-A36B691900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4"/>
                <a:ext cx="11168744" cy="5032375"/>
              </a:xfrm>
            </p:spPr>
            <p:txBody>
              <a:bodyPr>
                <a:normAutofit/>
              </a:bodyPr>
              <a:lstStyle/>
              <a:p>
                <a:r>
                  <a:rPr lang="pt-BR" dirty="0"/>
                  <a:t>O </a:t>
                </a:r>
                <a:r>
                  <a:rPr lang="pt-BR" i="1" dirty="0" err="1"/>
                  <a:t>heatmap</a:t>
                </a:r>
                <a:r>
                  <a:rPr lang="pt-BR" dirty="0"/>
                  <a:t> mostra, de forma visual, o grau de </a:t>
                </a:r>
                <a:r>
                  <a:rPr lang="pt-BR" b="1" dirty="0"/>
                  <a:t>relação linear</a:t>
                </a:r>
                <a:r>
                  <a:rPr lang="pt-BR" dirty="0"/>
                  <a:t> entre pares de variáveis numéricas.</a:t>
                </a:r>
              </a:p>
              <a:p>
                <a:r>
                  <a:rPr lang="pt-BR" dirty="0"/>
                  <a:t>Cada elemento da matriz é calculado usando-se o coeficiente de correlação de Pearson: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pt-BR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pt-B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pt-BR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</m:den>
                      </m:f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pt-BR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cov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var</m:t>
                              </m:r>
                              <m:d>
                                <m:dPr>
                                  <m:ctrlP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var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pt-BR" dirty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Valores variam de −1 a +1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+1 </a:t>
                </a:r>
                <a:r>
                  <a:rPr lang="pt-BR" dirty="0"/>
                  <a:t>→ relação linear positiva forte: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dirty="0"/>
                  <a:t> aumenta à medida que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pt-BR" dirty="0"/>
                  <a:t> aumenta.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−1 </a:t>
                </a:r>
                <a:r>
                  <a:rPr lang="pt-BR" dirty="0"/>
                  <a:t>→ relação linear negativa forte: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dirty="0"/>
                  <a:t> aumenta enquanto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pt-BR" dirty="0"/>
                  <a:t> diminui.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0 </a:t>
                </a:r>
                <a:r>
                  <a:rPr lang="pt-BR" dirty="0"/>
                  <a:t>→ nenhuma </a:t>
                </a:r>
                <a:r>
                  <a:rPr lang="pt-BR" b="1" dirty="0"/>
                  <a:t>relação linear </a:t>
                </a:r>
                <a:r>
                  <a:rPr lang="pt-BR" dirty="0"/>
                  <a:t>entre</a:t>
                </a:r>
                <a:r>
                  <a:rPr lang="pt-BR" b="1" dirty="0"/>
                  <a:t>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pt-BR" dirty="0"/>
                  <a:t> e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dirty="0"/>
                  <a:t>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OBS</a:t>
                </a:r>
                <a:r>
                  <a:rPr lang="pt-BR" dirty="0"/>
                  <a:t>.: Valores negativos são chamados de </a:t>
                </a:r>
                <a:r>
                  <a:rPr lang="pt-BR" dirty="0" err="1"/>
                  <a:t>anti-correlação</a:t>
                </a:r>
                <a:r>
                  <a:rPr lang="pt-BR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736D01-EFE2-E85C-18C7-A36B691900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4"/>
                <a:ext cx="11168744" cy="5032375"/>
              </a:xfrm>
              <a:blipFill>
                <a:blip r:embed="rId3"/>
                <a:stretch>
                  <a:fillRect l="-927" t="-1937" b="-2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16032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682FD-3BF2-6050-A02E-9CBB3217B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Correlação</a:t>
            </a:r>
            <a:r>
              <a:rPr lang="en-US" dirty="0"/>
              <a:t> de Pearson</a:t>
            </a:r>
          </a:p>
        </p:txBody>
      </p:sp>
      <p:pic>
        <p:nvPicPr>
          <p:cNvPr id="4098" name="Picture 2" descr="Pearson correlation coefficient - Wikipedia">
            <a:extLst>
              <a:ext uri="{FF2B5EF4-FFF2-40B4-BE49-F238E27FC236}">
                <a16:creationId xmlns:a16="http://schemas.microsoft.com/office/drawing/2014/main" id="{CAC5840A-55EB-73F3-FDFB-546B6FDD35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7"/>
          <a:stretch>
            <a:fillRect/>
          </a:stretch>
        </p:blipFill>
        <p:spPr bwMode="auto">
          <a:xfrm>
            <a:off x="0" y="2348059"/>
            <a:ext cx="6868886" cy="323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F437E365-32B3-E6CD-0A65-EA8C6CA66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68886" y="1825624"/>
                <a:ext cx="5214257" cy="5032375"/>
              </a:xfrm>
            </p:spPr>
            <p:txBody>
              <a:bodyPr>
                <a:normAutofit/>
              </a:bodyPr>
              <a:lstStyle/>
              <a:p>
                <a:r>
                  <a:rPr lang="pt-BR" noProof="0" dirty="0"/>
                  <a:t>Se ruído aumenta, então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pt-BR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pt-BR" noProof="0" dirty="0"/>
                  <a:t>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Uma variável não fornece informação sobre a outra.</a:t>
                </a:r>
              </a:p>
              <a:p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não depende da inclinação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Inclinações mais ou menos acentuadas resultam no mesmo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.</a:t>
                </a:r>
              </a:p>
              <a:p>
                <a:r>
                  <a:rPr lang="pt-BR" noProof="0" dirty="0"/>
                  <a:t>O coeficiente de Pearson,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pt-BR" noProof="0" dirty="0"/>
                  <a:t> é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pt-BR" noProof="0" dirty="0"/>
                  <a:t> se a correlação é não-linear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Mesmo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pt-BR" noProof="0" dirty="0"/>
                  <a:t> sendo uma função não linear de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noProof="0" dirty="0"/>
                  <a:t> (e.g.,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pt-BR" b="0" i="0" noProof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noProof="0" dirty="0"/>
                  <a:t>),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será 0.</a:t>
                </a:r>
              </a:p>
              <a:p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é 0 se não existe relação linear.</a:t>
                </a: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F437E365-32B3-E6CD-0A65-EA8C6CA66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68886" y="1825624"/>
                <a:ext cx="5214257" cy="5032375"/>
              </a:xfrm>
              <a:blipFill>
                <a:blip r:embed="rId3"/>
                <a:stretch>
                  <a:fillRect l="-2105" t="-1937" r="-1287" b="-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08548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79883-84D1-FA96-B952-8AC395BB8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 </a:t>
            </a:r>
            <a:r>
              <a:rPr lang="en-US" dirty="0" err="1"/>
              <a:t>que</a:t>
            </a:r>
            <a:r>
              <a:rPr lang="en-US" dirty="0"/>
              <a:t> serve a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correlação</a:t>
            </a:r>
            <a:r>
              <a:rPr lang="en-US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4DFD87-5D4C-0FB5-0F88-D49C00681F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138057" y="1825625"/>
                <a:ext cx="6934202" cy="503237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pt-BR" noProof="0" dirty="0"/>
                  <a:t>Identificar variáveis fortemente (linearmente) relacionadas.</a:t>
                </a:r>
              </a:p>
              <a:p>
                <a:r>
                  <a:rPr lang="pt-BR" noProof="0" dirty="0"/>
                  <a:t>Detectar </a:t>
                </a:r>
                <a:r>
                  <a:rPr lang="pt-BR" noProof="0" dirty="0" err="1"/>
                  <a:t>multicolinearidade</a:t>
                </a:r>
                <a:r>
                  <a:rPr lang="pt-BR" noProof="0" dirty="0"/>
                  <a:t> (</a:t>
                </a:r>
                <a14:m>
                  <m:oMath xmlns:m="http://schemas.openxmlformats.org/officeDocument/2006/math">
                    <m:r>
                      <a:rPr lang="pt-BR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↓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noProof="0" dirty="0"/>
                  <a:t>redundância).</a:t>
                </a:r>
              </a:p>
              <a:p>
                <a:r>
                  <a:rPr lang="pt-BR" noProof="0" dirty="0"/>
                  <a:t>Apoiar seleção de atributos.</a:t>
                </a:r>
              </a:p>
              <a:p>
                <a:r>
                  <a:rPr lang="pt-BR" noProof="0" dirty="0"/>
                  <a:t>Levantar hipóteses sobre relações entre variáveis.</a:t>
                </a:r>
              </a:p>
              <a:p>
                <a:r>
                  <a:rPr lang="pt-BR" b="1" noProof="0" dirty="0"/>
                  <a:t>Limitações</a:t>
                </a:r>
                <a:endParaRPr lang="pt-BR" i="1" noProof="0" dirty="0">
                  <a:ea typeface="Cambria Math" panose="020405030504060302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é sensível a </a:t>
                </a:r>
                <a:r>
                  <a:rPr lang="pt-BR" i="1" noProof="0" dirty="0"/>
                  <a:t>outliers</a:t>
                </a:r>
                <a:r>
                  <a:rPr lang="pt-BR" noProof="0" dirty="0"/>
                  <a:t> por usar a média em seu cálculo.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Não mostra a forma da relação e, portanto, não indica se a relação é não-linear.</a:t>
                </a:r>
              </a:p>
              <a:p>
                <a:pPr lvl="2">
                  <a:buFont typeface="Courier New" panose="02070309020205020404" pitchFamily="49" charset="0"/>
                  <a:buChar char="o"/>
                </a:pPr>
                <a:r>
                  <a:rPr lang="pt-BR" noProof="0" dirty="0"/>
                  <a:t>Devemos analisar visualmente (</a:t>
                </a:r>
                <a:r>
                  <a:rPr lang="pt-BR" i="1" noProof="0" dirty="0" err="1"/>
                  <a:t>scatter</a:t>
                </a:r>
                <a:r>
                  <a:rPr lang="pt-BR" i="1" noProof="0" dirty="0"/>
                  <a:t> </a:t>
                </a:r>
                <a:r>
                  <a:rPr lang="pt-BR" i="1" noProof="0" dirty="0" err="1"/>
                  <a:t>plot</a:t>
                </a:r>
                <a:r>
                  <a:rPr lang="pt-BR" noProof="0" dirty="0"/>
                  <a:t>) e/ou com outro coeficiente (</a:t>
                </a:r>
                <a:r>
                  <a:rPr lang="pt-BR" noProof="0" dirty="0" err="1"/>
                  <a:t>Spearman</a:t>
                </a:r>
                <a:r>
                  <a:rPr lang="pt-BR" noProof="0" dirty="0"/>
                  <a:t>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4DFD87-5D4C-0FB5-0F88-D49C00681F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38057" y="1825625"/>
                <a:ext cx="6934202" cy="5032376"/>
              </a:xfrm>
              <a:blipFill>
                <a:blip r:embed="rId3"/>
                <a:stretch>
                  <a:fillRect l="-1583" t="-2663" r="-1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 descr="Demystifying the Correlation Matrix in Data Science | Towards ...">
            <a:extLst>
              <a:ext uri="{FF2B5EF4-FFF2-40B4-BE49-F238E27FC236}">
                <a16:creationId xmlns:a16="http://schemas.microsoft.com/office/drawing/2014/main" id="{FB7141BA-7A53-E764-1EA5-DD59A435A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29" y="2142368"/>
            <a:ext cx="4571955" cy="3717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11754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5E9F0-AC36-F712-3BF0-F6662437C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Correlação</a:t>
            </a:r>
            <a:r>
              <a:rPr lang="en-US" dirty="0"/>
              <a:t> de Spearman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B16BCB-A0D6-8081-69BC-B0827BE2D5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19800" y="1825624"/>
                <a:ext cx="5987143" cy="503237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pt-BR" dirty="0"/>
                  <a:t>Mede a relação </a:t>
                </a:r>
                <a:r>
                  <a:rPr lang="pt-BR" b="1" dirty="0"/>
                  <a:t>monotônica</a:t>
                </a:r>
                <a:r>
                  <a:rPr lang="pt-BR" dirty="0"/>
                  <a:t> entre as variáveis.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Mede se quando uma variável sobe, a outra também sobe ou desce, independentemente se é em linha reta ou curva.</a:t>
                </a:r>
              </a:p>
              <a:p>
                <a:r>
                  <a:rPr lang="pt-BR" dirty="0"/>
                  <a:t>Também avalia a relação de dados ordinais, i.e., dados que não são números exatos, mas têm uma ordem.</a:t>
                </a:r>
              </a:p>
              <a:p>
                <a:r>
                  <a:rPr lang="pt-BR" dirty="0"/>
                  <a:t>Valor próximo de 0 se a relação for não-monotônica, i.e., se ela mudar de direção (e.g.,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sin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⁡(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dirty="0"/>
                  <a:t>).</a:t>
                </a:r>
              </a:p>
              <a:p>
                <a:r>
                  <a:rPr lang="pt-BR" dirty="0"/>
                  <a:t>Menos sensível a </a:t>
                </a:r>
                <a:r>
                  <a:rPr lang="pt-BR" i="1" dirty="0"/>
                  <a:t>outliers</a:t>
                </a:r>
                <a:r>
                  <a:rPr lang="pt-BR" dirty="0"/>
                  <a:t>.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B16BCB-A0D6-8081-69BC-B0827BE2D5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19800" y="1825624"/>
                <a:ext cx="5987143" cy="5032375"/>
              </a:xfrm>
              <a:blipFill>
                <a:blip r:embed="rId2"/>
                <a:stretch>
                  <a:fillRect l="-1833" t="-2663" r="-16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170" name="Picture 2" descr="Spearman's Rank-Order Correlation - A guide to when to use it, what it does  and what the assumptions are.">
            <a:extLst>
              <a:ext uri="{FF2B5EF4-FFF2-40B4-BE49-F238E27FC236}">
                <a16:creationId xmlns:a16="http://schemas.microsoft.com/office/drawing/2014/main" id="{A28BC1D1-2988-7440-3A03-FD9B700D7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56" y="1570945"/>
            <a:ext cx="558165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Spearman's Rank Correlation Explained: Learn How It Works">
            <a:extLst>
              <a:ext uri="{FF2B5EF4-FFF2-40B4-BE49-F238E27FC236}">
                <a16:creationId xmlns:a16="http://schemas.microsoft.com/office/drawing/2014/main" id="{C3A4F52E-9BF0-A016-B484-AB1133E858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56" b="11516"/>
          <a:stretch>
            <a:fillRect/>
          </a:stretch>
        </p:blipFill>
        <p:spPr bwMode="auto">
          <a:xfrm>
            <a:off x="185056" y="3666445"/>
            <a:ext cx="5652479" cy="217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252435-F189-5982-C576-31AD00637DF7}"/>
              </a:ext>
            </a:extLst>
          </p:cNvPr>
          <p:cNvSpPr txBox="1"/>
          <p:nvPr/>
        </p:nvSpPr>
        <p:spPr>
          <a:xfrm>
            <a:off x="185057" y="5934670"/>
            <a:ext cx="55816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os dados crescem em formato de curva (exponencial, logarítmica), o Pearson dará um valor baixo, mas o </a:t>
            </a:r>
            <a:r>
              <a:rPr lang="pt-BR" dirty="0" err="1"/>
              <a:t>Spearman</a:t>
            </a:r>
            <a:r>
              <a:rPr lang="pt-BR" dirty="0"/>
              <a:t> dará 1.0.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219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DE0D7-7904-F48C-5797-BC36691AC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239B8-A712-091C-3351-616505FED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Plotando</a:t>
            </a:r>
            <a:r>
              <a:rPr lang="en-US" dirty="0"/>
              <a:t> a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correlação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6590D-CF1C-1F01-2B95-9F8DE8CC6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34059" cy="5032376"/>
          </a:xfrm>
        </p:spPr>
        <p:txBody>
          <a:bodyPr>
            <a:normAutofit/>
          </a:bodyPr>
          <a:lstStyle/>
          <a:p>
            <a:r>
              <a:rPr lang="pt-BR" b="1" noProof="0" dirty="0"/>
              <a:t>Usando o coeficiente de Pearson</a:t>
            </a:r>
          </a:p>
          <a:p>
            <a:pPr marL="457200" lvl="1" indent="0">
              <a:buNone/>
            </a:pPr>
            <a:r>
              <a:rPr lang="pt-BR" noProof="0" dirty="0" err="1">
                <a:latin typeface="Consolas" panose="020B0609020204030204" pitchFamily="49" charset="0"/>
              </a:rPr>
              <a:t>corr</a:t>
            </a:r>
            <a:r>
              <a:rPr lang="pt-BR" noProof="0" dirty="0">
                <a:latin typeface="Consolas" panose="020B0609020204030204" pitchFamily="49" charset="0"/>
              </a:rPr>
              <a:t> = </a:t>
            </a:r>
            <a:r>
              <a:rPr lang="pt-BR" noProof="0" dirty="0" err="1">
                <a:latin typeface="Consolas" panose="020B0609020204030204" pitchFamily="49" charset="0"/>
              </a:rPr>
              <a:t>df.corr</a:t>
            </a:r>
            <a:r>
              <a:rPr lang="pt-BR" noProof="0" dirty="0">
                <a:latin typeface="Consolas" panose="020B0609020204030204" pitchFamily="49" charset="0"/>
              </a:rPr>
              <a:t>(</a:t>
            </a:r>
            <a:r>
              <a:rPr lang="pt-BR" noProof="0" dirty="0" err="1">
                <a:latin typeface="Consolas" panose="020B0609020204030204" pitchFamily="49" charset="0"/>
              </a:rPr>
              <a:t>method</a:t>
            </a:r>
            <a:r>
              <a:rPr lang="pt-BR" noProof="0" dirty="0">
                <a:latin typeface="Consolas" panose="020B0609020204030204" pitchFamily="49" charset="0"/>
              </a:rPr>
              <a:t>='</a:t>
            </a:r>
            <a:r>
              <a:rPr lang="pt-BR" noProof="0" dirty="0" err="1">
                <a:latin typeface="Consolas" panose="020B0609020204030204" pitchFamily="49" charset="0"/>
              </a:rPr>
              <a:t>pearson</a:t>
            </a:r>
            <a:r>
              <a:rPr lang="pt-BR" noProof="0" dirty="0">
                <a:latin typeface="Consolas" panose="020B0609020204030204" pitchFamily="49" charset="0"/>
              </a:rPr>
              <a:t>', </a:t>
            </a:r>
            <a:r>
              <a:rPr lang="pt-BR" noProof="0" dirty="0" err="1">
                <a:latin typeface="Consolas" panose="020B0609020204030204" pitchFamily="49" charset="0"/>
              </a:rPr>
              <a:t>numeric_only</a:t>
            </a:r>
            <a:r>
              <a:rPr lang="pt-BR" noProof="0" dirty="0">
                <a:latin typeface="Consolas" panose="020B0609020204030204" pitchFamily="49" charset="0"/>
              </a:rPr>
              <a:t>=</a:t>
            </a:r>
            <a:r>
              <a:rPr lang="pt-BR" noProof="0" dirty="0" err="1">
                <a:latin typeface="Consolas" panose="020B0609020204030204" pitchFamily="49" charset="0"/>
              </a:rPr>
              <a:t>True</a:t>
            </a:r>
            <a:r>
              <a:rPr lang="pt-BR" noProof="0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noProof="0" dirty="0" err="1">
                <a:latin typeface="Consolas" panose="020B0609020204030204" pitchFamily="49" charset="0"/>
              </a:rPr>
              <a:t>plt.figure</a:t>
            </a:r>
            <a:r>
              <a:rPr lang="pt-BR" noProof="0" dirty="0"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pt-BR" noProof="0" dirty="0" err="1">
                <a:latin typeface="Consolas" panose="020B0609020204030204" pitchFamily="49" charset="0"/>
              </a:rPr>
              <a:t>sns.heatmap</a:t>
            </a:r>
            <a:r>
              <a:rPr lang="pt-BR" noProof="0" dirty="0">
                <a:latin typeface="Consolas" panose="020B0609020204030204" pitchFamily="49" charset="0"/>
              </a:rPr>
              <a:t>(</a:t>
            </a:r>
            <a:r>
              <a:rPr lang="pt-BR" noProof="0" dirty="0" err="1">
                <a:latin typeface="Consolas" panose="020B0609020204030204" pitchFamily="49" charset="0"/>
              </a:rPr>
              <a:t>corr</a:t>
            </a:r>
            <a:r>
              <a:rPr lang="pt-BR" noProof="0" dirty="0">
                <a:latin typeface="Consolas" panose="020B0609020204030204" pitchFamily="49" charset="0"/>
              </a:rPr>
              <a:t>, </a:t>
            </a:r>
            <a:r>
              <a:rPr lang="pt-BR" noProof="0" dirty="0" err="1">
                <a:latin typeface="Consolas" panose="020B0609020204030204" pitchFamily="49" charset="0"/>
              </a:rPr>
              <a:t>cmap</a:t>
            </a:r>
            <a:r>
              <a:rPr lang="pt-BR" noProof="0" dirty="0">
                <a:latin typeface="Consolas" panose="020B0609020204030204" pitchFamily="49" charset="0"/>
              </a:rPr>
              <a:t>="</a:t>
            </a:r>
            <a:r>
              <a:rPr lang="pt-BR" noProof="0" dirty="0" err="1">
                <a:latin typeface="Consolas" panose="020B0609020204030204" pitchFamily="49" charset="0"/>
              </a:rPr>
              <a:t>BrBG</a:t>
            </a:r>
            <a:r>
              <a:rPr lang="pt-BR" noProof="0" dirty="0">
                <a:latin typeface="Consolas" panose="020B0609020204030204" pitchFamily="49" charset="0"/>
              </a:rPr>
              <a:t>", </a:t>
            </a:r>
            <a:r>
              <a:rPr lang="pt-BR" noProof="0" dirty="0" err="1">
                <a:latin typeface="Consolas" panose="020B0609020204030204" pitchFamily="49" charset="0"/>
              </a:rPr>
              <a:t>annot</a:t>
            </a:r>
            <a:r>
              <a:rPr lang="pt-BR" noProof="0" dirty="0">
                <a:latin typeface="Consolas" panose="020B0609020204030204" pitchFamily="49" charset="0"/>
              </a:rPr>
              <a:t>=</a:t>
            </a:r>
            <a:r>
              <a:rPr lang="pt-BR" noProof="0" dirty="0" err="1">
                <a:latin typeface="Consolas" panose="020B0609020204030204" pitchFamily="49" charset="0"/>
              </a:rPr>
              <a:t>True</a:t>
            </a:r>
            <a:r>
              <a:rPr lang="pt-BR" noProof="0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noProof="0" dirty="0" err="1">
                <a:latin typeface="Consolas" panose="020B0609020204030204" pitchFamily="49" charset="0"/>
              </a:rPr>
              <a:t>plt.show</a:t>
            </a:r>
            <a:r>
              <a:rPr lang="pt-BR" noProof="0" dirty="0">
                <a:latin typeface="Consolas" panose="020B0609020204030204" pitchFamily="49" charset="0"/>
              </a:rPr>
              <a:t>()</a:t>
            </a:r>
          </a:p>
          <a:p>
            <a:r>
              <a:rPr lang="pt-BR" b="1" noProof="0" dirty="0"/>
              <a:t>Usando o coeficiente de </a:t>
            </a:r>
            <a:r>
              <a:rPr lang="pt-BR" b="1" noProof="0" dirty="0" err="1"/>
              <a:t>Spearman</a:t>
            </a:r>
            <a:endParaRPr lang="pt-BR" b="1" noProof="0" dirty="0"/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corr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df.corr</a:t>
            </a:r>
            <a:r>
              <a:rPr lang="en-US" dirty="0">
                <a:latin typeface="Consolas" panose="020B0609020204030204" pitchFamily="49" charset="0"/>
              </a:rPr>
              <a:t>(method='spearman', </a:t>
            </a:r>
            <a:r>
              <a:rPr lang="en-US" dirty="0" err="1">
                <a:latin typeface="Consolas" panose="020B0609020204030204" pitchFamily="49" charset="0"/>
              </a:rPr>
              <a:t>numeric_only</a:t>
            </a:r>
            <a:r>
              <a:rPr lang="en-US" dirty="0">
                <a:latin typeface="Consolas" panose="020B0609020204030204" pitchFamily="49" charset="0"/>
              </a:rPr>
              <a:t>=True)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plt.figure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sns.heatmap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corr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cmap</a:t>
            </a:r>
            <a:r>
              <a:rPr lang="en-US" dirty="0">
                <a:latin typeface="Consolas" panose="020B0609020204030204" pitchFamily="49" charset="0"/>
              </a:rPr>
              <a:t>="</a:t>
            </a:r>
            <a:r>
              <a:rPr lang="en-US" dirty="0" err="1">
                <a:latin typeface="Consolas" panose="020B0609020204030204" pitchFamily="49" charset="0"/>
              </a:rPr>
              <a:t>BrBG</a:t>
            </a:r>
            <a:r>
              <a:rPr lang="en-US" dirty="0">
                <a:latin typeface="Consolas" panose="020B0609020204030204" pitchFamily="49" charset="0"/>
              </a:rPr>
              <a:t>", </a:t>
            </a:r>
            <a:r>
              <a:rPr lang="en-US" dirty="0" err="1">
                <a:latin typeface="Consolas" panose="020B0609020204030204" pitchFamily="49" charset="0"/>
              </a:rPr>
              <a:t>annot</a:t>
            </a:r>
            <a:r>
              <a:rPr lang="en-US" dirty="0">
                <a:latin typeface="Consolas" panose="020B0609020204030204" pitchFamily="49" charset="0"/>
              </a:rPr>
              <a:t>=True)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243294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 de dispersão (</a:t>
            </a:r>
            <a:r>
              <a:rPr lang="pt-BR" i="1" dirty="0" err="1"/>
              <a:t>scatter</a:t>
            </a:r>
            <a:r>
              <a:rPr lang="pt-BR" i="1" dirty="0"/>
              <a:t> </a:t>
            </a:r>
            <a:r>
              <a:rPr lang="pt-BR" i="1" dirty="0" err="1"/>
              <a:t>plot</a:t>
            </a:r>
            <a:r>
              <a:rPr lang="pt-BR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46970" cy="5032375"/>
          </a:xfrm>
        </p:spPr>
        <p:txBody>
          <a:bodyPr>
            <a:normAutofit/>
          </a:bodyPr>
          <a:lstStyle/>
          <a:p>
            <a:r>
              <a:rPr lang="pt-BR" dirty="0"/>
              <a:t>Mostra a relação direta entre duas variáveis, ponto a ponto, revelando padrões que números não mostram.</a:t>
            </a:r>
          </a:p>
          <a:p>
            <a:r>
              <a:rPr lang="pt-BR" dirty="0"/>
              <a:t>Permite visualizar: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tendências (</a:t>
            </a:r>
            <a:r>
              <a:rPr lang="en-US" dirty="0" err="1"/>
              <a:t>positiva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negativa</a:t>
            </a:r>
            <a:r>
              <a:rPr lang="en-US" dirty="0"/>
              <a:t>)</a:t>
            </a:r>
            <a:r>
              <a:rPr lang="pt-BR" dirty="0"/>
              <a:t>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relações não-lineares,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/>
              <a:t>clusters</a:t>
            </a:r>
            <a:r>
              <a:rPr lang="pt-BR" dirty="0"/>
              <a:t> (i.e., grupos) e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/>
              <a:t>Outliers</a:t>
            </a:r>
          </a:p>
        </p:txBody>
      </p:sp>
      <p:pic>
        <p:nvPicPr>
          <p:cNvPr id="9218" name="Picture 2" descr="How to Make a Scatter Plot: A Comprehensive Guide">
            <a:extLst>
              <a:ext uri="{FF2B5EF4-FFF2-40B4-BE49-F238E27FC236}">
                <a16:creationId xmlns:a16="http://schemas.microsoft.com/office/drawing/2014/main" id="{ADF2052A-9AFC-08F1-6CF9-FD881390BD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7" t="33016" r="8177" b="7142"/>
          <a:stretch>
            <a:fillRect/>
          </a:stretch>
        </p:blipFill>
        <p:spPr bwMode="auto">
          <a:xfrm>
            <a:off x="5290457" y="3810345"/>
            <a:ext cx="6585857" cy="292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80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D4A1-A378-83FF-6C9A-4A09E09F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Inspeção visual e estatística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3CB1-C083-7C27-6EF9-0E24F7336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825624"/>
            <a:ext cx="10842171" cy="5032375"/>
          </a:xfrm>
        </p:spPr>
        <p:txBody>
          <a:bodyPr>
            <a:normAutofit lnSpcReduction="10000"/>
          </a:bodyPr>
          <a:lstStyle/>
          <a:p>
            <a:r>
              <a:rPr lang="pt-BR" noProof="0" dirty="0"/>
              <a:t>Utilizamos ferramentas estatísticas e de visualização como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/>
              <a:t>Histogramas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 err="1"/>
              <a:t>Heatmaps</a:t>
            </a:r>
            <a:r>
              <a:rPr lang="pt-BR" dirty="0"/>
              <a:t> de correlação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noProof="0" dirty="0" err="1"/>
              <a:t>Boxplots</a:t>
            </a:r>
            <a:endParaRPr lang="pt-BR" i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Gráficos de barras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</a:t>
            </a:r>
            <a:r>
              <a:rPr lang="pt-BR" noProof="0" dirty="0" err="1"/>
              <a:t>iagramas</a:t>
            </a:r>
            <a:r>
              <a:rPr lang="pt-BR" noProof="0" dirty="0"/>
              <a:t> de dispersão</a:t>
            </a:r>
          </a:p>
          <a:p>
            <a:r>
              <a:rPr lang="pt-BR" noProof="0" dirty="0"/>
              <a:t>Bibliotecas mais usadas: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Pandas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Numpy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Scikit-learn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Matplotlib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Seaborn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Pandas profiling</a:t>
            </a:r>
          </a:p>
        </p:txBody>
      </p:sp>
      <p:pic>
        <p:nvPicPr>
          <p:cNvPr id="2050" name="Picture 2" descr="python - Boxplot of Multiple Columns of a Pandas Dataframe on the Same  Figure (seaborn) - Stack Overflow">
            <a:extLst>
              <a:ext uri="{FF2B5EF4-FFF2-40B4-BE49-F238E27FC236}">
                <a16:creationId xmlns:a16="http://schemas.microsoft.com/office/drawing/2014/main" id="{AC874FC9-D4DF-FCCE-7D4C-6E37E308A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394" y="2677886"/>
            <a:ext cx="2428496" cy="1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stogram notes in python with pandas and matplotlib | Andrew Wheeler">
            <a:extLst>
              <a:ext uri="{FF2B5EF4-FFF2-40B4-BE49-F238E27FC236}">
                <a16:creationId xmlns:a16="http://schemas.microsoft.com/office/drawing/2014/main" id="{7E0AD8A1-106B-D18C-9700-EACF0D64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08" y="2764971"/>
            <a:ext cx="2419646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Visualizing Data (within and beyond Python)">
            <a:extLst>
              <a:ext uri="{FF2B5EF4-FFF2-40B4-BE49-F238E27FC236}">
                <a16:creationId xmlns:a16="http://schemas.microsoft.com/office/drawing/2014/main" id="{EF509281-F0C0-4694-DA02-F00FA0D08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t="6302" r="9465"/>
          <a:stretch>
            <a:fillRect/>
          </a:stretch>
        </p:blipFill>
        <p:spPr bwMode="auto">
          <a:xfrm>
            <a:off x="10149573" y="2764971"/>
            <a:ext cx="1947564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er arquivo com pandas">
            <a:extLst>
              <a:ext uri="{FF2B5EF4-FFF2-40B4-BE49-F238E27FC236}">
                <a16:creationId xmlns:a16="http://schemas.microsoft.com/office/drawing/2014/main" id="{579213CA-F5EB-9CFF-96B4-5DB0B3F4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576" y="4861000"/>
            <a:ext cx="1290599" cy="12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umpy">
            <a:extLst>
              <a:ext uri="{FF2B5EF4-FFF2-40B4-BE49-F238E27FC236}">
                <a16:creationId xmlns:a16="http://schemas.microsoft.com/office/drawing/2014/main" id="{7EAB4F95-FDE0-6834-5E7D-03DE080C3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956" y="4770021"/>
            <a:ext cx="1381578" cy="138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cikit-learn – Wikipédia, a enciclopédia livre">
            <a:extLst>
              <a:ext uri="{FF2B5EF4-FFF2-40B4-BE49-F238E27FC236}">
                <a16:creationId xmlns:a16="http://schemas.microsoft.com/office/drawing/2014/main" id="{4DCCB2DA-192C-6143-B932-730DB43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221" y="4606692"/>
            <a:ext cx="2035629" cy="109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ustomising figures in Matplotlib">
            <a:extLst>
              <a:ext uri="{FF2B5EF4-FFF2-40B4-BE49-F238E27FC236}">
                <a16:creationId xmlns:a16="http://schemas.microsoft.com/office/drawing/2014/main" id="{F3211FE7-2189-7EED-A346-6EC6D89B3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443" y="4712719"/>
            <a:ext cx="2661557" cy="88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- mwaskom/seaborn: Statistical data visualization in Python">
            <a:extLst>
              <a:ext uri="{FF2B5EF4-FFF2-40B4-BE49-F238E27FC236}">
                <a16:creationId xmlns:a16="http://schemas.microsoft.com/office/drawing/2014/main" id="{45EF3399-EB7A-56BB-8320-695CAC809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538" y="5452393"/>
            <a:ext cx="2569028" cy="128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Pandas Profiling: Full Guide on Complete Data Exploration | Aug, 2022 |  Medium | Medium">
            <a:extLst>
              <a:ext uri="{FF2B5EF4-FFF2-40B4-BE49-F238E27FC236}">
                <a16:creationId xmlns:a16="http://schemas.microsoft.com/office/drawing/2014/main" id="{D4512287-2A4A-0BD3-75BF-974DF02B9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362" y="6072492"/>
            <a:ext cx="2569028" cy="637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847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09112-F964-BA26-EF07-7FFBF2256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 de dispersão (</a:t>
            </a:r>
            <a:r>
              <a:rPr lang="pt-BR" i="1" dirty="0" err="1"/>
              <a:t>scatter</a:t>
            </a:r>
            <a:r>
              <a:rPr lang="pt-BR" i="1" dirty="0"/>
              <a:t> </a:t>
            </a:r>
            <a:r>
              <a:rPr lang="pt-BR" i="1" dirty="0" err="1"/>
              <a:t>plot</a:t>
            </a:r>
            <a:r>
              <a:rPr lang="pt-BR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DC371-9129-299B-0280-1F8F36782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0514" cy="5032375"/>
          </a:xfrm>
        </p:spPr>
        <p:txBody>
          <a:bodyPr/>
          <a:lstStyle/>
          <a:p>
            <a:r>
              <a:rPr lang="pt-BR" dirty="0"/>
              <a:t>Limitações: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Funciona bem para poucas variáveis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Difícil de escalar para alta dimensionalidade. Quando o número de variáveis cresce: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seriam necessários muitos </a:t>
            </a:r>
            <a:r>
              <a:rPr lang="pt-BR" dirty="0" err="1"/>
              <a:t>scatter</a:t>
            </a:r>
            <a:r>
              <a:rPr lang="pt-BR" dirty="0"/>
              <a:t> </a:t>
            </a:r>
            <a:r>
              <a:rPr lang="pt-BR" dirty="0" err="1"/>
              <a:t>plots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a análise vira um processo manual, cansativo e propenso ao erro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Exemplo: 20 variáveis se tornam 190 pares possíveis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 ficar poluído em </a:t>
            </a:r>
            <a:r>
              <a:rPr lang="pt-BR" i="1" dirty="0" err="1"/>
              <a:t>datasets</a:t>
            </a:r>
            <a:r>
              <a:rPr lang="pt-BR" dirty="0"/>
              <a:t> grandes. Em </a:t>
            </a:r>
            <a:r>
              <a:rPr lang="pt-BR" dirty="0" err="1"/>
              <a:t>datasets</a:t>
            </a:r>
            <a:r>
              <a:rPr lang="pt-BR" dirty="0"/>
              <a:t> com muitos pontos: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os pontos se sobrepõem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regiões densas viram “manchas”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outliers podem ficar escondidos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BR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0231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DF7B9-0CCC-5B4D-85D2-17EA2666F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A853E-CF57-7F29-8F25-5E9DE6035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Plotando</a:t>
            </a:r>
            <a:r>
              <a:rPr lang="en-US" dirty="0"/>
              <a:t> o </a:t>
            </a:r>
            <a:r>
              <a:rPr lang="en-US" dirty="0" err="1"/>
              <a:t>diagrama</a:t>
            </a:r>
            <a:r>
              <a:rPr lang="en-US" dirty="0"/>
              <a:t> de </a:t>
            </a:r>
            <a:r>
              <a:rPr lang="en-US" dirty="0" err="1"/>
              <a:t>dispersão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65F11-F487-7C76-21FF-19336F945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34059" cy="5032376"/>
          </a:xfrm>
        </p:spPr>
        <p:txBody>
          <a:bodyPr>
            <a:normAutofit/>
          </a:bodyPr>
          <a:lstStyle/>
          <a:p>
            <a:r>
              <a:rPr lang="en-US" b="1" dirty="0" err="1"/>
              <a:t>Plotando</a:t>
            </a:r>
            <a:r>
              <a:rPr lang="en-US" b="1" dirty="0"/>
              <a:t> a </a:t>
            </a:r>
            <a:r>
              <a:rPr lang="en-US" b="1" dirty="0" err="1"/>
              <a:t>dispersão</a:t>
            </a:r>
            <a:r>
              <a:rPr lang="en-US" b="1" dirty="0"/>
              <a:t> de um par de </a:t>
            </a:r>
            <a:r>
              <a:rPr lang="en-US" b="1" dirty="0" err="1"/>
              <a:t>variáveis</a:t>
            </a:r>
            <a:endParaRPr lang="en-US" b="1" dirty="0"/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fig, ax = </a:t>
            </a:r>
            <a:r>
              <a:rPr lang="en-US" dirty="0" err="1">
                <a:latin typeface="Consolas" panose="020B0609020204030204" pitchFamily="49" charset="0"/>
              </a:rPr>
              <a:t>plt.subplots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ax.scatter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['MPG-C'], 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['Price'])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ax.set_xlabel</a:t>
            </a:r>
            <a:r>
              <a:rPr lang="en-US" dirty="0">
                <a:latin typeface="Consolas" panose="020B0609020204030204" pitchFamily="49" charset="0"/>
              </a:rPr>
              <a:t>('MPG-C')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ax.set_ylabel</a:t>
            </a:r>
            <a:r>
              <a:rPr lang="en-US" dirty="0">
                <a:latin typeface="Consolas" panose="020B0609020204030204" pitchFamily="49" charset="0"/>
              </a:rPr>
              <a:t>('Price')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ax.grid</a:t>
            </a:r>
            <a:r>
              <a:rPr lang="en-US" dirty="0">
                <a:latin typeface="Consolas" panose="020B0609020204030204" pitchFamily="49" charset="0"/>
              </a:rPr>
              <a:t>(True)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r>
              <a:rPr lang="pt-BR" b="1" dirty="0"/>
              <a:t>Plotando </a:t>
            </a:r>
            <a:r>
              <a:rPr lang="pt-BR" b="1" dirty="0" err="1"/>
              <a:t>scatter</a:t>
            </a:r>
            <a:r>
              <a:rPr lang="pt-BR" b="1" dirty="0"/>
              <a:t> </a:t>
            </a:r>
            <a:r>
              <a:rPr lang="pt-BR" b="1" dirty="0" err="1"/>
              <a:t>plots</a:t>
            </a:r>
            <a:r>
              <a:rPr lang="pt-BR" b="1" dirty="0"/>
              <a:t> para todos os pares de variáveis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sns.pairplot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b="1" dirty="0"/>
              <a:t>OBS</a:t>
            </a:r>
            <a:r>
              <a:rPr lang="en-US" dirty="0"/>
              <a:t>.: </a:t>
            </a:r>
            <a:r>
              <a:rPr lang="en-US" dirty="0" err="1">
                <a:latin typeface="Consolas" panose="020B0609020204030204" pitchFamily="49" charset="0"/>
              </a:rPr>
              <a:t>pairplot</a:t>
            </a:r>
            <a:r>
              <a:rPr lang="en-US" dirty="0"/>
              <a:t> </a:t>
            </a:r>
            <a:r>
              <a:rPr lang="en-US" dirty="0" err="1"/>
              <a:t>plota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pt-BR" dirty="0" err="1"/>
              <a:t>scatter</a:t>
            </a:r>
            <a:r>
              <a:rPr lang="pt-BR" dirty="0"/>
              <a:t> </a:t>
            </a:r>
            <a:r>
              <a:rPr lang="pt-BR" dirty="0" err="1"/>
              <a:t>plots</a:t>
            </a:r>
            <a:r>
              <a:rPr lang="pt-BR" dirty="0"/>
              <a:t> para todos os pares de variáveis.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44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6360E-3395-2D8B-6B09-2BE030CAE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profiling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352C8-5FEE-B68D-8E54-4AB4DD844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46971" cy="5032375"/>
          </a:xfrm>
        </p:spPr>
        <p:txBody>
          <a:bodyPr>
            <a:normAutofit/>
          </a:bodyPr>
          <a:lstStyle/>
          <a:p>
            <a:r>
              <a:rPr lang="pt-BR" dirty="0"/>
              <a:t>O Pandas </a:t>
            </a:r>
            <a:r>
              <a:rPr lang="pt-BR" dirty="0" err="1"/>
              <a:t>profiling</a:t>
            </a:r>
            <a:r>
              <a:rPr lang="pt-BR" dirty="0"/>
              <a:t> </a:t>
            </a:r>
            <a:r>
              <a:rPr lang="en-US" dirty="0"/>
              <a:t>(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i="1" dirty="0" err="1"/>
              <a:t>ydata</a:t>
            </a:r>
            <a:r>
              <a:rPr lang="en-US" i="1" dirty="0"/>
              <a:t>-profiling</a:t>
            </a:r>
            <a:r>
              <a:rPr lang="en-US" dirty="0"/>
              <a:t>) </a:t>
            </a:r>
            <a:r>
              <a:rPr lang="pt-BR" dirty="0"/>
              <a:t>é uma biblioteca que automatiza grande parte da análise exploratória de dados (EDA) gerando um relatório completo com uma única linha de código.</a:t>
            </a:r>
          </a:p>
          <a:p>
            <a:r>
              <a:rPr lang="pt-BR" dirty="0"/>
              <a:t>O relatório que inclui: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Resumo geral dos dados: número de linhas e colunas, tipos de dados.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Estatísticas </a:t>
            </a:r>
            <a:r>
              <a:rPr lang="pt-BR" dirty="0" err="1"/>
              <a:t>univariadas</a:t>
            </a:r>
            <a:r>
              <a:rPr lang="pt-BR" dirty="0"/>
              <a:t>: média, mediana, moda, desvios-padrão, histogramas.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Identificação de problemas: valores faltantes, duplicatas e potenciais anomalias.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Correlação e interações entre variáveis numéricas e categóricas.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Visualizações: de distribuições, barras, densidades e matrizes de correlação. </a:t>
            </a:r>
          </a:p>
          <a:p>
            <a:r>
              <a:rPr lang="pt-BR" dirty="0"/>
              <a:t>O relatório pode ser salvo em HTML ou em um </a:t>
            </a:r>
            <a:r>
              <a:rPr lang="pt-BR" i="1" dirty="0"/>
              <a:t>notebook</a:t>
            </a:r>
            <a:r>
              <a:rPr lang="pt-BR" dirty="0"/>
              <a:t> </a:t>
            </a:r>
            <a:r>
              <a:rPr lang="pt-BR" dirty="0" err="1"/>
              <a:t>Jupyter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59493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F506-610B-1C2A-4E39-730057E14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gerar o relatório?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E0357-9624-BD95-052E-2C60B5741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81657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from </a:t>
            </a:r>
            <a:r>
              <a:rPr lang="en-US" sz="2400" dirty="0" err="1">
                <a:latin typeface="Consolas" panose="020B0609020204030204" pitchFamily="49" charset="0"/>
              </a:rPr>
              <a:t>ydata_profiling</a:t>
            </a:r>
            <a:r>
              <a:rPr lang="en-US" sz="2400" dirty="0">
                <a:latin typeface="Consolas" panose="020B0609020204030204" pitchFamily="49" charset="0"/>
              </a:rPr>
              <a:t> import </a:t>
            </a:r>
            <a:r>
              <a:rPr lang="en-US" sz="2400" dirty="0" err="1">
                <a:latin typeface="Consolas" panose="020B0609020204030204" pitchFamily="49" charset="0"/>
              </a:rPr>
              <a:t>ProfileReport</a:t>
            </a:r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profile = </a:t>
            </a:r>
            <a:r>
              <a:rPr lang="en-US" sz="2400" dirty="0" err="1">
                <a:latin typeface="Consolas" panose="020B0609020204030204" pitchFamily="49" charset="0"/>
              </a:rPr>
              <a:t>ProfileReport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df</a:t>
            </a:r>
            <a:r>
              <a:rPr lang="en-US" sz="2400" dirty="0">
                <a:latin typeface="Consolas" panose="020B0609020204030204" pitchFamily="49" charset="0"/>
              </a:rPr>
              <a:t>, title="</a:t>
            </a:r>
            <a:r>
              <a:rPr lang="en-US" sz="2400" dirty="0" err="1">
                <a:latin typeface="Consolas" panose="020B0609020204030204" pitchFamily="49" charset="0"/>
              </a:rPr>
              <a:t>Relatório</a:t>
            </a:r>
            <a:r>
              <a:rPr lang="en-US" sz="2400" dirty="0">
                <a:latin typeface="Consolas" panose="020B0609020204030204" pitchFamily="49" charset="0"/>
              </a:rPr>
              <a:t> de Dados")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# Salva </a:t>
            </a:r>
            <a:r>
              <a:rPr lang="en-US" sz="2400" dirty="0" err="1">
                <a:latin typeface="Consolas" panose="020B0609020204030204" pitchFamily="49" charset="0"/>
              </a:rPr>
              <a:t>em</a:t>
            </a:r>
            <a:r>
              <a:rPr lang="en-US" sz="2400" dirty="0">
                <a:latin typeface="Consolas" panose="020B0609020204030204" pitchFamily="49" charset="0"/>
              </a:rPr>
              <a:t> um </a:t>
            </a:r>
            <a:r>
              <a:rPr lang="en-US" sz="2400" dirty="0" err="1">
                <a:latin typeface="Consolas" panose="020B0609020204030204" pitchFamily="49" charset="0"/>
              </a:rPr>
              <a:t>arquivo</a:t>
            </a:r>
            <a:r>
              <a:rPr lang="en-US" sz="2400" dirty="0">
                <a:latin typeface="Consolas" panose="020B0609020204030204" pitchFamily="49" charset="0"/>
              </a:rPr>
              <a:t> HTML.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</a:rPr>
              <a:t>profile.to_file</a:t>
            </a:r>
            <a:r>
              <a:rPr lang="en-US" sz="2400" dirty="0">
                <a:latin typeface="Consolas" panose="020B0609020204030204" pitchFamily="49" charset="0"/>
              </a:rPr>
              <a:t>("relatorio.html")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# Abre o </a:t>
            </a:r>
            <a:r>
              <a:rPr lang="en-US" sz="2400" dirty="0" err="1">
                <a:latin typeface="Consolas" panose="020B0609020204030204" pitchFamily="49" charset="0"/>
              </a:rPr>
              <a:t>relatório</a:t>
            </a:r>
            <a:r>
              <a:rPr lang="en-US" sz="2400" dirty="0">
                <a:latin typeface="Consolas" panose="020B0609020204030204" pitchFamily="49" charset="0"/>
              </a:rPr>
              <a:t> no notebook </a:t>
            </a:r>
            <a:r>
              <a:rPr lang="en-US" sz="2400" dirty="0" err="1">
                <a:latin typeface="Consolas" panose="020B0609020204030204" pitchFamily="49" charset="0"/>
              </a:rPr>
              <a:t>Jupyter</a:t>
            </a:r>
            <a:r>
              <a:rPr lang="en-US" sz="2400" dirty="0">
                <a:latin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</a:rPr>
              <a:t>profile.to_notebook_iframe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2464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Exemplo: </a:t>
            </a:r>
            <a:r>
              <a:rPr lang="pt-BR" dirty="0" err="1">
                <a:hlinkClick r:id="rId3"/>
              </a:rPr>
              <a:t>intro_eda.ipynb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27C64FD-88E0-EC8E-2A34-0D5737B4C854}"/>
              </a:ext>
            </a:extLst>
          </p:cNvPr>
          <p:cNvGrpSpPr/>
          <p:nvPr/>
        </p:nvGrpSpPr>
        <p:grpSpPr>
          <a:xfrm>
            <a:off x="1752685" y="2681262"/>
            <a:ext cx="8371070" cy="2659743"/>
            <a:chOff x="1752685" y="2681262"/>
            <a:chExt cx="8371070" cy="2659743"/>
          </a:xfrm>
        </p:grpSpPr>
        <p:pic>
          <p:nvPicPr>
            <p:cNvPr id="12" name="Picture 4" descr="Project Jupyter | Try Jupyter">
              <a:extLst>
                <a:ext uri="{FF2B5EF4-FFF2-40B4-BE49-F238E27FC236}">
                  <a16:creationId xmlns:a16="http://schemas.microsoft.com/office/drawing/2014/main" id="{FF92EA36-91E7-292B-D7A0-2D4D83A10F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1027" y="3102450"/>
              <a:ext cx="3461657" cy="18173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8" descr="Google Colaboratory Colab - Guía Completa Español - Marketing Branding">
              <a:extLst>
                <a:ext uri="{FF2B5EF4-FFF2-40B4-BE49-F238E27FC236}">
                  <a16:creationId xmlns:a16="http://schemas.microsoft.com/office/drawing/2014/main" id="{46F1718A-89E6-9E63-E40B-2B19852D6A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5" r="10641"/>
            <a:stretch/>
          </p:blipFill>
          <p:spPr bwMode="auto">
            <a:xfrm>
              <a:off x="6792684" y="2681262"/>
              <a:ext cx="3331071" cy="265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33F6B1B4-9B79-D634-3E35-33F24609C8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0198"/>
            <a:stretch/>
          </p:blipFill>
          <p:spPr bwMode="auto">
            <a:xfrm>
              <a:off x="1752685" y="3176833"/>
              <a:ext cx="1894114" cy="1877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Sinal de Adição 7">
              <a:extLst>
                <a:ext uri="{FF2B5EF4-FFF2-40B4-BE49-F238E27FC236}">
                  <a16:creationId xmlns:a16="http://schemas.microsoft.com/office/drawing/2014/main" id="{6959EE6C-DCDB-E78B-5C50-EBD3FF3049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6799" y="3545037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inal de Adição 10">
              <a:extLst>
                <a:ext uri="{FF2B5EF4-FFF2-40B4-BE49-F238E27FC236}">
                  <a16:creationId xmlns:a16="http://schemas.microsoft.com/office/drawing/2014/main" id="{30A21FDB-ABA6-9FD5-49EF-7762414AEF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96043" y="3467980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xploratory Data Analysis (EDA) to understand and Prepare Data">
            <a:extLst>
              <a:ext uri="{FF2B5EF4-FFF2-40B4-BE49-F238E27FC236}">
                <a16:creationId xmlns:a16="http://schemas.microsoft.com/office/drawing/2014/main" id="{2B53786C-EA48-EFA0-0C06-852C72B3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9658"/>
            <a:ext cx="4639355" cy="319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Importance of Data Preprocessing in Machine Learning (ML) - The  Couchbase Blog">
            <a:extLst>
              <a:ext uri="{FF2B5EF4-FFF2-40B4-BE49-F238E27FC236}">
                <a16:creationId xmlns:a16="http://schemas.microsoft.com/office/drawing/2014/main" id="{F14B1968-D6A4-B3E7-DF55-77B89A9AD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603" y="1674354"/>
            <a:ext cx="4985922" cy="397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0360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 dos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48753" cy="5032375"/>
          </a:xfrm>
        </p:spPr>
        <p:txBody>
          <a:bodyPr>
            <a:normAutofit/>
          </a:bodyPr>
          <a:lstStyle/>
          <a:p>
            <a:r>
              <a:rPr lang="pt-BR" dirty="0"/>
              <a:t>Antes de explorarmos os dados, precisamos entender a sua taxonomia.</a:t>
            </a:r>
          </a:p>
          <a:p>
            <a:r>
              <a:rPr lang="pt-BR" dirty="0"/>
              <a:t>As variáveis (i.e., atributos ou rótulos) podem ser classificadas da seguinte forma:</a:t>
            </a:r>
          </a:p>
        </p:txBody>
      </p:sp>
      <p:grpSp>
        <p:nvGrpSpPr>
          <p:cNvPr id="24" name="Grupo 23"/>
          <p:cNvGrpSpPr/>
          <p:nvPr/>
        </p:nvGrpSpPr>
        <p:grpSpPr>
          <a:xfrm>
            <a:off x="3662697" y="3429000"/>
            <a:ext cx="4866605" cy="2825174"/>
            <a:chOff x="249382" y="2602667"/>
            <a:chExt cx="4295052" cy="2825174"/>
          </a:xfrm>
        </p:grpSpPr>
        <p:sp>
          <p:nvSpPr>
            <p:cNvPr id="4" name="CaixaDeTexto 3"/>
            <p:cNvSpPr txBox="1"/>
            <p:nvPr/>
          </p:nvSpPr>
          <p:spPr>
            <a:xfrm>
              <a:off x="249382" y="3816628"/>
              <a:ext cx="10381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Variável</a:t>
              </a: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1684710" y="3009481"/>
              <a:ext cx="13558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Qualitativa</a:t>
              </a: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1684710" y="4622642"/>
              <a:ext cx="1516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Quantitativa</a:t>
              </a: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3397132" y="2602667"/>
              <a:ext cx="1088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Nominal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3397132" y="3496617"/>
              <a:ext cx="9734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Ordinal</a:t>
              </a:r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3397132" y="4196861"/>
              <a:ext cx="10479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Discreta</a:t>
              </a: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3397132" y="5027731"/>
              <a:ext cx="11473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Contínua</a:t>
              </a:r>
            </a:p>
          </p:txBody>
        </p:sp>
        <p:cxnSp>
          <p:nvCxnSpPr>
            <p:cNvPr id="12" name="Conector de seta reta 11"/>
            <p:cNvCxnSpPr>
              <a:stCxn id="4" idx="3"/>
              <a:endCxn id="5" idx="1"/>
            </p:cNvCxnSpPr>
            <p:nvPr/>
          </p:nvCxnSpPr>
          <p:spPr>
            <a:xfrm flipV="1">
              <a:off x="1287487" y="3209536"/>
              <a:ext cx="397223" cy="8071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>
              <a:stCxn id="4" idx="3"/>
            </p:cNvCxnSpPr>
            <p:nvPr/>
          </p:nvCxnSpPr>
          <p:spPr>
            <a:xfrm>
              <a:off x="1287487" y="4016683"/>
              <a:ext cx="406367" cy="790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5" idx="3"/>
              <a:endCxn id="7" idx="1"/>
            </p:cNvCxnSpPr>
            <p:nvPr/>
          </p:nvCxnSpPr>
          <p:spPr>
            <a:xfrm flipV="1">
              <a:off x="3040530" y="2802722"/>
              <a:ext cx="356602" cy="40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/>
            <p:cNvCxnSpPr>
              <a:stCxn id="5" idx="3"/>
              <a:endCxn id="8" idx="1"/>
            </p:cNvCxnSpPr>
            <p:nvPr/>
          </p:nvCxnSpPr>
          <p:spPr>
            <a:xfrm>
              <a:off x="3040530" y="3209536"/>
              <a:ext cx="356602" cy="4871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/>
            <p:cNvCxnSpPr>
              <a:stCxn id="6" idx="3"/>
              <a:endCxn id="9" idx="1"/>
            </p:cNvCxnSpPr>
            <p:nvPr/>
          </p:nvCxnSpPr>
          <p:spPr>
            <a:xfrm flipV="1">
              <a:off x="3201664" y="4396916"/>
              <a:ext cx="195468" cy="425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/>
            <p:cNvCxnSpPr>
              <a:stCxn id="6" idx="3"/>
              <a:endCxn id="10" idx="1"/>
            </p:cNvCxnSpPr>
            <p:nvPr/>
          </p:nvCxnSpPr>
          <p:spPr>
            <a:xfrm>
              <a:off x="3201664" y="4822697"/>
              <a:ext cx="195468" cy="405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526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qualitativas (categóricas)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15543" y="1825624"/>
            <a:ext cx="737141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São categorias, símbolos, nomes ou rótulos.</a:t>
            </a:r>
          </a:p>
          <a:p>
            <a:pPr marL="0" indent="0">
              <a:buNone/>
            </a:pPr>
            <a:r>
              <a:rPr lang="pt-BR" dirty="0"/>
              <a:t>Elas descrevem uma qualidade.</a:t>
            </a:r>
          </a:p>
          <a:p>
            <a:pPr marL="0" indent="0">
              <a:buNone/>
            </a:pPr>
            <a:r>
              <a:rPr lang="pt-BR" dirty="0"/>
              <a:t>Algumas podem ser ordenadas, mas operações aritméticas não são aplicáveis.</a:t>
            </a:r>
          </a:p>
          <a:p>
            <a:r>
              <a:rPr lang="pt-BR" b="1" dirty="0"/>
              <a:t>Nominal</a:t>
            </a:r>
            <a:r>
              <a:rPr lang="pt-BR" dirty="0"/>
              <a:t>: Não existe uma ordem inerente.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Sistemas Operacionais (Linux, Windows, </a:t>
            </a:r>
            <a:r>
              <a:rPr lang="pt-BR" dirty="0" err="1"/>
              <a:t>macOS</a:t>
            </a:r>
            <a:r>
              <a:rPr lang="pt-BR" dirty="0"/>
              <a:t>), Cores de LED, Tipos de Banco de Dados.</a:t>
            </a:r>
          </a:p>
          <a:p>
            <a:r>
              <a:rPr lang="pt-BR" b="1" dirty="0"/>
              <a:t>Ordinal</a:t>
            </a:r>
            <a:r>
              <a:rPr lang="pt-BR" dirty="0"/>
              <a:t>: Existe uma hierarquia ou ordem lógica.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Febre (baixa, média, alta), Nível de Senioridade (Junior, Pleno, Sênior), Planos de Assinatura (Free, Premium, Enterprise).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39E1B175-32CE-F079-D61C-8CB4F74396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419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quantitativas (numéricas)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28457" y="1825624"/>
            <a:ext cx="745849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São números reais. </a:t>
            </a:r>
          </a:p>
          <a:p>
            <a:pPr marL="0" indent="0">
              <a:buNone/>
            </a:pPr>
            <a:r>
              <a:rPr lang="pt-BR" dirty="0"/>
              <a:t>Podem ser ordenados e usados em operações aritméticas (e.g., média, variância). </a:t>
            </a:r>
          </a:p>
          <a:p>
            <a:pPr marL="0" indent="0">
              <a:buNone/>
            </a:pPr>
            <a:r>
              <a:rPr lang="pt-BR" dirty="0"/>
              <a:t>Possuem unidade de medida.</a:t>
            </a:r>
          </a:p>
          <a:p>
            <a:r>
              <a:rPr lang="pt-BR" b="1" dirty="0"/>
              <a:t>Discreta:</a:t>
            </a:r>
            <a:r>
              <a:rPr lang="pt-BR" dirty="0"/>
              <a:t> Valores contáveis, geralmente números inteiros.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Quantidade de núcleos da CPU, número de bugs abertos no </a:t>
            </a:r>
            <a:r>
              <a:rPr lang="pt-BR" dirty="0" err="1"/>
              <a:t>Jira</a:t>
            </a:r>
            <a:r>
              <a:rPr lang="pt-BR" dirty="0"/>
              <a:t>, total de usuários ativos.</a:t>
            </a:r>
          </a:p>
          <a:p>
            <a:r>
              <a:rPr lang="pt-BR" b="1" dirty="0"/>
              <a:t>Contínua:</a:t>
            </a:r>
            <a:r>
              <a:rPr lang="pt-BR" dirty="0"/>
              <a:t> Valores que podem assumir qualquer número dentro de um intervalo.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Tempo de resposta de uma API, latência de rede, tamanho de um arquivo em MB, temperatura do processador.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CEBF5479-3F8E-21EE-0D34-F0A03BFB71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2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D0CA4-219F-B2F8-2326-FCB5C230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Inspeção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CF505-9425-FAE9-8AD1-28EE07D08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4315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Inicialmente, verificamos algumas informações básicas dos dados.</a:t>
            </a:r>
          </a:p>
          <a:p>
            <a:pPr marL="0" indent="0">
              <a:buNone/>
            </a:pPr>
            <a:r>
              <a:rPr lang="pt-BR" dirty="0"/>
              <a:t>Para tal, após carregarmos os dados, usamos atributos e métodos da biblioteca </a:t>
            </a:r>
            <a:r>
              <a:rPr lang="pt-BR" b="1" dirty="0"/>
              <a:t>pandas</a:t>
            </a:r>
            <a:r>
              <a:rPr lang="pt-BR" dirty="0"/>
              <a:t>.</a:t>
            </a:r>
          </a:p>
          <a:p>
            <a:r>
              <a:rPr lang="pt-BR" dirty="0"/>
              <a:t>Dimensão dos dados: linhas x colunas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df.shape</a:t>
            </a:r>
            <a:endParaRPr lang="pt-BR" dirty="0"/>
          </a:p>
          <a:p>
            <a:r>
              <a:rPr lang="pt-BR" dirty="0"/>
              <a:t>Tipos de dados: numéricos, categóricos,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df.dtypes</a:t>
            </a:r>
            <a:endParaRPr lang="pt-BR" dirty="0"/>
          </a:p>
          <a:p>
            <a:r>
              <a:rPr lang="pt-BR" dirty="0"/>
              <a:t>Estatísticas básicas: média, min, </a:t>
            </a:r>
            <a:r>
              <a:rPr lang="pt-BR" dirty="0" err="1"/>
              <a:t>max</a:t>
            </a:r>
            <a:r>
              <a:rPr lang="pt-BR" dirty="0"/>
              <a:t>, quartis, mediana, desvio padrão,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df.describe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50299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6553FE09A98904B92A9D00A38127206" ma:contentTypeVersion="18" ma:contentTypeDescription="Create a new document." ma:contentTypeScope="" ma:versionID="11a5ff7d3abb0f60f17ce3cc5ebd283c">
  <xsd:schema xmlns:xsd="http://www.w3.org/2001/XMLSchema" xmlns:xs="http://www.w3.org/2001/XMLSchema" xmlns:p="http://schemas.microsoft.com/office/2006/metadata/properties" xmlns:ns3="10322600-47b9-44f6-86ef-c87c87ba6e82" xmlns:ns4="026c264a-64f6-48aa-bde0-8bf9e5064f89" targetNamespace="http://schemas.microsoft.com/office/2006/metadata/properties" ma:root="true" ma:fieldsID="b3fd21d8c5002fa22959d5df3145c663" ns3:_="" ns4:_="">
    <xsd:import namespace="10322600-47b9-44f6-86ef-c87c87ba6e82"/>
    <xsd:import namespace="026c264a-64f6-48aa-bde0-8bf9e5064f8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322600-47b9-44f6-86ef-c87c87ba6e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5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6c264a-64f6-48aa-bde0-8bf9e5064f8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0322600-47b9-44f6-86ef-c87c87ba6e82" xsi:nil="true"/>
  </documentManagement>
</p:properties>
</file>

<file path=customXml/itemProps1.xml><?xml version="1.0" encoding="utf-8"?>
<ds:datastoreItem xmlns:ds="http://schemas.openxmlformats.org/officeDocument/2006/customXml" ds:itemID="{8E5C6A9C-16CF-4693-891A-204951DC87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322600-47b9-44f6-86ef-c87c87ba6e82"/>
    <ds:schemaRef ds:uri="026c264a-64f6-48aa-bde0-8bf9e5064f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D40479-F249-4189-A98B-7BF4A8E8CB5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FB04486-FAE2-4DEC-9B10-3189AEF48EE8}">
  <ds:schemaRefs>
    <ds:schemaRef ds:uri="http://purl.org/dc/dcmitype/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026c264a-64f6-48aa-bde0-8bf9e5064f89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10322600-47b9-44f6-86ef-c87c87ba6e82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10362</TotalTime>
  <Words>4450</Words>
  <Application>Microsoft Office PowerPoint</Application>
  <PresentationFormat>Widescreen</PresentationFormat>
  <Paragraphs>507</Paragraphs>
  <Slides>57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5" baseType="lpstr">
      <vt:lpstr>Arial</vt:lpstr>
      <vt:lpstr>Calibri</vt:lpstr>
      <vt:lpstr>Calibri Light</vt:lpstr>
      <vt:lpstr>Cambria Math</vt:lpstr>
      <vt:lpstr>Consolas</vt:lpstr>
      <vt:lpstr>Courier New</vt:lpstr>
      <vt:lpstr>Wingdings</vt:lpstr>
      <vt:lpstr>Tema do Office</vt:lpstr>
      <vt:lpstr>C24 - Inteligência Artificial: Análise Exploratória de Dados (EDA)</vt:lpstr>
      <vt:lpstr>PowerPoint Presentation</vt:lpstr>
      <vt:lpstr>Introdução</vt:lpstr>
      <vt:lpstr>Por que realizar análise exploratória?</vt:lpstr>
      <vt:lpstr>Inspeção visual e estatística</vt:lpstr>
      <vt:lpstr>Tipo dos dados</vt:lpstr>
      <vt:lpstr>Tipo dos dados: variáveis qualitativas (categóricas)</vt:lpstr>
      <vt:lpstr>Tipo dos dados: variáveis quantitativas (numéricas)</vt:lpstr>
      <vt:lpstr>Inspeção inicial dos dados</vt:lpstr>
      <vt:lpstr>Limpeza dos dados</vt:lpstr>
      <vt:lpstr>Removendo valores irrelevantes</vt:lpstr>
      <vt:lpstr>Removendo duplicatas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O que é um outlier?</vt:lpstr>
      <vt:lpstr>O que é um outlier?</vt:lpstr>
      <vt:lpstr>O que eles causam?</vt:lpstr>
      <vt:lpstr>O que eles causam?</vt:lpstr>
      <vt:lpstr>O que eles causam?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Vantagens e desvantagens: boxplot (IQR)</vt:lpstr>
      <vt:lpstr>Vantagens e desvantagens: Z-score</vt:lpstr>
      <vt:lpstr>Outros métodos para detecção de outliers</vt:lpstr>
      <vt:lpstr>Como remover outliers?</vt:lpstr>
      <vt:lpstr>Como remover outliers?</vt:lpstr>
      <vt:lpstr>Relação entre variáveis</vt:lpstr>
      <vt:lpstr>Relação entre variáveis</vt:lpstr>
      <vt:lpstr>Relação entre variáveis</vt:lpstr>
      <vt:lpstr>Matriz de correlação (heatmap)</vt:lpstr>
      <vt:lpstr>Correlação de Pearson</vt:lpstr>
      <vt:lpstr>Para que serve a matriz de correlação?</vt:lpstr>
      <vt:lpstr>Correlação de Spearman</vt:lpstr>
      <vt:lpstr>Plotando a matriz de correlação</vt:lpstr>
      <vt:lpstr>Diagrama de dispersão (scatter plot)</vt:lpstr>
      <vt:lpstr>Diagrama de dispersão (scatter plot)</vt:lpstr>
      <vt:lpstr>Plotando o diagrama de dispersão</vt:lpstr>
      <vt:lpstr>Pandas profiling</vt:lpstr>
      <vt:lpstr>Como gerar o relatório?</vt:lpstr>
      <vt:lpstr>Exemplo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1974</cp:revision>
  <dcterms:created xsi:type="dcterms:W3CDTF">2020-01-20T13:50:05Z</dcterms:created>
  <dcterms:modified xsi:type="dcterms:W3CDTF">2026-01-27T12:28:34Z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0x010100A6553FE09A98904B92A9D00A38127206</vt:lpwstr>
  </property>
</Properties>
</file>

<file path=docProps/thumbnail.jpeg>
</file>